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2" r:id="rId2"/>
    <p:sldId id="274" r:id="rId3"/>
    <p:sldId id="256" r:id="rId4"/>
    <p:sldId id="257" r:id="rId5"/>
    <p:sldId id="276" r:id="rId6"/>
    <p:sldId id="277" r:id="rId7"/>
    <p:sldId id="260" r:id="rId8"/>
    <p:sldId id="259" r:id="rId9"/>
    <p:sldId id="261" r:id="rId10"/>
    <p:sldId id="263" r:id="rId11"/>
    <p:sldId id="264" r:id="rId12"/>
    <p:sldId id="265" r:id="rId13"/>
    <p:sldId id="271" r:id="rId14"/>
    <p:sldId id="262" r:id="rId15"/>
    <p:sldId id="266" r:id="rId16"/>
    <p:sldId id="267" r:id="rId17"/>
    <p:sldId id="268" r:id="rId18"/>
    <p:sldId id="269" r:id="rId19"/>
    <p:sldId id="275"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3" autoAdjust="0"/>
    <p:restoredTop sz="94713" autoAdjust="0"/>
  </p:normalViewPr>
  <p:slideViewPr>
    <p:cSldViewPr>
      <p:cViewPr varScale="1">
        <p:scale>
          <a:sx n="110" d="100"/>
          <a:sy n="110" d="100"/>
        </p:scale>
        <p:origin x="-105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23C269-4A7F-41E3-86DE-95D4FAE09B3B}" type="datetimeFigureOut">
              <a:rPr lang="fr-FR" smtClean="0"/>
              <a:pPr/>
              <a:t>20/05/2017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4A6D91-409B-416E-9152-2301E2F17606}" type="slidenum">
              <a:rPr lang="fr-FR" smtClean="0"/>
              <a:pPr/>
              <a:t>‹N°›</a:t>
            </a:fld>
            <a:endParaRPr lang="fr-FR"/>
          </a:p>
        </p:txBody>
      </p:sp>
    </p:spTree>
    <p:extLst>
      <p:ext uri="{BB962C8B-B14F-4D97-AF65-F5344CB8AC3E}">
        <p14:creationId xmlns="" xmlns:p14="http://schemas.microsoft.com/office/powerpoint/2010/main" val="1778518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74A6D91-409B-416E-9152-2301E2F17606}"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54C7167-51AC-4C88-896F-E73C6E44C811}" type="datetimeFigureOut">
              <a:rPr lang="fr-FR" smtClean="0"/>
              <a:pPr/>
              <a:t>20/05/2017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ECCF6D-899C-4532-9B66-B0FEB8CA1AB2}" type="slidenum">
              <a:rPr lang="fr-FR" smtClean="0"/>
              <a:pPr/>
              <a:t>‹N°›</a:t>
            </a:fld>
            <a:endParaRPr lang="fr-FR"/>
          </a:p>
        </p:txBody>
      </p:sp>
    </p:spTree>
  </p:cSld>
  <p:clrMapOvr>
    <a:masterClrMapping/>
  </p:clrMapOvr>
  <p:transition>
    <p:wipe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54C7167-51AC-4C88-896F-E73C6E44C811}" type="datetimeFigureOut">
              <a:rPr lang="fr-FR" smtClean="0"/>
              <a:pPr/>
              <a:t>20/05/2017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ECCF6D-899C-4532-9B66-B0FEB8CA1AB2}" type="slidenum">
              <a:rPr lang="fr-FR" smtClean="0"/>
              <a:pPr/>
              <a:t>‹N°›</a:t>
            </a:fld>
            <a:endParaRPr lang="fr-FR"/>
          </a:p>
        </p:txBody>
      </p:sp>
    </p:spTree>
  </p:cSld>
  <p:clrMapOvr>
    <a:masterClrMapping/>
  </p:clrMapOvr>
  <p:transition>
    <p:wipe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54C7167-51AC-4C88-896F-E73C6E44C811}" type="datetimeFigureOut">
              <a:rPr lang="fr-FR" smtClean="0"/>
              <a:pPr/>
              <a:t>20/05/2017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ECCF6D-899C-4532-9B66-B0FEB8CA1AB2}" type="slidenum">
              <a:rPr lang="fr-FR" smtClean="0"/>
              <a:pPr/>
              <a:t>‹N°›</a:t>
            </a:fld>
            <a:endParaRPr lang="fr-FR"/>
          </a:p>
        </p:txBody>
      </p:sp>
    </p:spTree>
  </p:cSld>
  <p:clrMapOvr>
    <a:masterClrMapping/>
  </p:clrMapOvr>
  <p:transition>
    <p:wipe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54C7167-51AC-4C88-896F-E73C6E44C811}" type="datetimeFigureOut">
              <a:rPr lang="fr-FR" smtClean="0"/>
              <a:pPr/>
              <a:t>20/05/2017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ECCF6D-899C-4532-9B66-B0FEB8CA1AB2}" type="slidenum">
              <a:rPr lang="fr-FR" smtClean="0"/>
              <a:pPr/>
              <a:t>‹N°›</a:t>
            </a:fld>
            <a:endParaRPr lang="fr-FR"/>
          </a:p>
        </p:txBody>
      </p:sp>
    </p:spTree>
  </p:cSld>
  <p:clrMapOvr>
    <a:masterClrMapping/>
  </p:clrMapOvr>
  <p:transition>
    <p:wipe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54C7167-51AC-4C88-896F-E73C6E44C811}" type="datetimeFigureOut">
              <a:rPr lang="fr-FR" smtClean="0"/>
              <a:pPr/>
              <a:t>20/05/2017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ECCF6D-899C-4532-9B66-B0FEB8CA1AB2}" type="slidenum">
              <a:rPr lang="fr-FR" smtClean="0"/>
              <a:pPr/>
              <a:t>‹N°›</a:t>
            </a:fld>
            <a:endParaRPr lang="fr-FR"/>
          </a:p>
        </p:txBody>
      </p:sp>
    </p:spTree>
  </p:cSld>
  <p:clrMapOvr>
    <a:masterClrMapping/>
  </p:clrMapOvr>
  <p:transition>
    <p:wipe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54C7167-51AC-4C88-896F-E73C6E44C811}" type="datetimeFigureOut">
              <a:rPr lang="fr-FR" smtClean="0"/>
              <a:pPr/>
              <a:t>20/05/2017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ECCF6D-899C-4532-9B66-B0FEB8CA1AB2}" type="slidenum">
              <a:rPr lang="fr-FR" smtClean="0"/>
              <a:pPr/>
              <a:t>‹N°›</a:t>
            </a:fld>
            <a:endParaRPr lang="fr-FR"/>
          </a:p>
        </p:txBody>
      </p:sp>
    </p:spTree>
  </p:cSld>
  <p:clrMapOvr>
    <a:masterClrMapping/>
  </p:clrMapOvr>
  <p:transition>
    <p:wipe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54C7167-51AC-4C88-896F-E73C6E44C811}" type="datetimeFigureOut">
              <a:rPr lang="fr-FR" smtClean="0"/>
              <a:pPr/>
              <a:t>20/05/2017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7ECCF6D-899C-4532-9B66-B0FEB8CA1AB2}" type="slidenum">
              <a:rPr lang="fr-FR" smtClean="0"/>
              <a:pPr/>
              <a:t>‹N°›</a:t>
            </a:fld>
            <a:endParaRPr lang="fr-FR"/>
          </a:p>
        </p:txBody>
      </p:sp>
    </p:spTree>
  </p:cSld>
  <p:clrMapOvr>
    <a:masterClrMapping/>
  </p:clrMapOvr>
  <p:transition>
    <p:wipe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54C7167-51AC-4C88-896F-E73C6E44C811}" type="datetimeFigureOut">
              <a:rPr lang="fr-FR" smtClean="0"/>
              <a:pPr/>
              <a:t>20/05/2017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7ECCF6D-899C-4532-9B66-B0FEB8CA1AB2}" type="slidenum">
              <a:rPr lang="fr-FR" smtClean="0"/>
              <a:pPr/>
              <a:t>‹N°›</a:t>
            </a:fld>
            <a:endParaRPr lang="fr-FR"/>
          </a:p>
        </p:txBody>
      </p:sp>
    </p:spTree>
  </p:cSld>
  <p:clrMapOvr>
    <a:masterClrMapping/>
  </p:clrMapOvr>
  <p:transition>
    <p:wipe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54C7167-51AC-4C88-896F-E73C6E44C811}" type="datetimeFigureOut">
              <a:rPr lang="fr-FR" smtClean="0"/>
              <a:pPr/>
              <a:t>20/05/2017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7ECCF6D-899C-4532-9B66-B0FEB8CA1AB2}" type="slidenum">
              <a:rPr lang="fr-FR" smtClean="0"/>
              <a:pPr/>
              <a:t>‹N°›</a:t>
            </a:fld>
            <a:endParaRPr lang="fr-FR"/>
          </a:p>
        </p:txBody>
      </p:sp>
    </p:spTree>
  </p:cSld>
  <p:clrMapOvr>
    <a:masterClrMapping/>
  </p:clrMapOvr>
  <p:transition>
    <p:wipe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54C7167-51AC-4C88-896F-E73C6E44C811}" type="datetimeFigureOut">
              <a:rPr lang="fr-FR" smtClean="0"/>
              <a:pPr/>
              <a:t>20/05/2017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ECCF6D-899C-4532-9B66-B0FEB8CA1AB2}" type="slidenum">
              <a:rPr lang="fr-FR" smtClean="0"/>
              <a:pPr/>
              <a:t>‹N°›</a:t>
            </a:fld>
            <a:endParaRPr lang="fr-FR"/>
          </a:p>
        </p:txBody>
      </p:sp>
    </p:spTree>
  </p:cSld>
  <p:clrMapOvr>
    <a:masterClrMapping/>
  </p:clrMapOvr>
  <p:transition>
    <p:wipe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54C7167-51AC-4C88-896F-E73C6E44C811}" type="datetimeFigureOut">
              <a:rPr lang="fr-FR" smtClean="0"/>
              <a:pPr/>
              <a:t>20/05/2017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ECCF6D-899C-4532-9B66-B0FEB8CA1AB2}" type="slidenum">
              <a:rPr lang="fr-FR" smtClean="0"/>
              <a:pPr/>
              <a:t>‹N°›</a:t>
            </a:fld>
            <a:endParaRPr lang="fr-FR"/>
          </a:p>
        </p:txBody>
      </p:sp>
    </p:spTree>
  </p:cSld>
  <p:clrMapOvr>
    <a:masterClrMapping/>
  </p:clrMapOvr>
  <p:transition>
    <p:wipe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4C7167-51AC-4C88-896F-E73C6E44C811}" type="datetimeFigureOut">
              <a:rPr lang="fr-FR" smtClean="0"/>
              <a:pPr/>
              <a:t>20/05/2017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ECCF6D-899C-4532-9B66-B0FEB8CA1AB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u"/>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3.interscience.wiley.com/cgi-bin/abstract/76509947/ABSTRACT?CRETRY=1&amp;SRETRY=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439850"/>
          </a:xfrm>
        </p:spPr>
        <p:txBody>
          <a:bodyPr>
            <a:noAutofit/>
          </a:bodyPr>
          <a:lstStyle/>
          <a:p>
            <a:r>
              <a:rPr lang="fr-FR" dirty="0" smtClean="0"/>
              <a:t>Incidences sanitaires </a:t>
            </a:r>
            <a:br>
              <a:rPr lang="fr-FR" dirty="0" smtClean="0"/>
            </a:br>
            <a:r>
              <a:rPr lang="fr-FR" dirty="0" smtClean="0"/>
              <a:t>du compteur </a:t>
            </a:r>
            <a:r>
              <a:rPr lang="fr-FR" b="1" dirty="0" err="1" smtClean="0"/>
              <a:t>Linky</a:t>
            </a:r>
            <a:endParaRPr lang="fr-FR" b="1" dirty="0"/>
          </a:p>
        </p:txBody>
      </p:sp>
      <p:sp>
        <p:nvSpPr>
          <p:cNvPr id="4" name="ZoneTexte 3"/>
          <p:cNvSpPr txBox="1"/>
          <p:nvPr/>
        </p:nvSpPr>
        <p:spPr>
          <a:xfrm>
            <a:off x="5500694" y="5857892"/>
            <a:ext cx="3071834" cy="369332"/>
          </a:xfrm>
          <a:prstGeom prst="rect">
            <a:avLst/>
          </a:prstGeom>
          <a:noFill/>
        </p:spPr>
        <p:txBody>
          <a:bodyPr wrap="square" rtlCol="0">
            <a:spAutoFit/>
          </a:bodyPr>
          <a:lstStyle/>
          <a:p>
            <a:r>
              <a:rPr lang="fr-FR" dirty="0" smtClean="0"/>
              <a:t>François Vetter , avril 2017</a:t>
            </a:r>
            <a:endParaRPr lang="fr-FR" dirty="0"/>
          </a:p>
        </p:txBody>
      </p:sp>
      <p:sp>
        <p:nvSpPr>
          <p:cNvPr id="5" name="ZoneTexte 4"/>
          <p:cNvSpPr txBox="1"/>
          <p:nvPr/>
        </p:nvSpPr>
        <p:spPr>
          <a:xfrm>
            <a:off x="0" y="1785926"/>
            <a:ext cx="9144000" cy="707886"/>
          </a:xfrm>
          <a:prstGeom prst="rect">
            <a:avLst/>
          </a:prstGeom>
          <a:noFill/>
        </p:spPr>
        <p:txBody>
          <a:bodyPr wrap="square" rtlCol="0">
            <a:spAutoFit/>
          </a:bodyPr>
          <a:lstStyle/>
          <a:p>
            <a:pPr algn="ctr"/>
            <a:r>
              <a:rPr lang="fr-FR" sz="2000" b="1" dirty="0" smtClean="0"/>
              <a:t>Survol sommaire des connaissances actuelles </a:t>
            </a:r>
          </a:p>
          <a:p>
            <a:pPr algn="ctr"/>
            <a:r>
              <a:rPr lang="fr-FR" sz="2000" dirty="0" smtClean="0"/>
              <a:t>relatives à cette question.</a:t>
            </a:r>
            <a:endParaRPr lang="fr-FR" sz="2000" dirty="0"/>
          </a:p>
        </p:txBody>
      </p:sp>
      <p:sp>
        <p:nvSpPr>
          <p:cNvPr id="6" name="Rectangle 5"/>
          <p:cNvSpPr/>
          <p:nvPr/>
        </p:nvSpPr>
        <p:spPr>
          <a:xfrm>
            <a:off x="571472" y="3429000"/>
            <a:ext cx="7786742" cy="2031325"/>
          </a:xfrm>
          <a:prstGeom prst="rect">
            <a:avLst/>
          </a:prstGeom>
        </p:spPr>
        <p:txBody>
          <a:bodyPr wrap="square">
            <a:spAutoFit/>
          </a:bodyPr>
          <a:lstStyle/>
          <a:p>
            <a:r>
              <a:rPr lang="fr-FR" dirty="0" smtClean="0"/>
              <a:t>À partir des sources suivantes:</a:t>
            </a:r>
          </a:p>
          <a:p>
            <a:pPr>
              <a:buFont typeface="Arial" pitchFamily="34" charset="0"/>
              <a:buChar char="•"/>
            </a:pPr>
            <a:r>
              <a:rPr lang="fr-FR" dirty="0" smtClean="0"/>
              <a:t> Présentation de Pierre le RUZ , CRIIREM ( parties en bleu reprises directement )</a:t>
            </a:r>
          </a:p>
          <a:p>
            <a:pPr>
              <a:buFont typeface="Arial" pitchFamily="34" charset="0"/>
              <a:buChar char="•"/>
            </a:pPr>
            <a:r>
              <a:rPr lang="fr-FR" dirty="0" smtClean="0"/>
              <a:t> Documents du Pr. </a:t>
            </a:r>
            <a:r>
              <a:rPr lang="fr-FR" dirty="0" err="1" smtClean="0"/>
              <a:t>Belpomme</a:t>
            </a:r>
            <a:endParaRPr lang="fr-FR" dirty="0" smtClean="0"/>
          </a:p>
          <a:p>
            <a:pPr>
              <a:buFont typeface="Arial" pitchFamily="34" charset="0"/>
              <a:buChar char="•"/>
            </a:pPr>
            <a:r>
              <a:rPr lang="fr-FR" dirty="0" smtClean="0"/>
              <a:t> Documents de </a:t>
            </a:r>
            <a:r>
              <a:rPr lang="fr-FR" dirty="0" err="1" smtClean="0"/>
              <a:t>Priartem</a:t>
            </a:r>
            <a:endParaRPr lang="fr-FR" dirty="0" smtClean="0"/>
          </a:p>
          <a:p>
            <a:pPr>
              <a:buFont typeface="Arial" pitchFamily="34" charset="0"/>
              <a:buChar char="•"/>
            </a:pPr>
            <a:r>
              <a:rPr lang="fr-FR" dirty="0" smtClean="0"/>
              <a:t> Rapport ANSES de décembre 2016</a:t>
            </a:r>
          </a:p>
          <a:p>
            <a:pPr>
              <a:buFont typeface="Arial" pitchFamily="34" charset="0"/>
              <a:buChar char="•"/>
            </a:pPr>
            <a:r>
              <a:rPr lang="fr-FR" dirty="0" smtClean="0"/>
              <a:t> Documents ENEDIS</a:t>
            </a:r>
          </a:p>
          <a:p>
            <a:pPr>
              <a:buFont typeface="Arial" pitchFamily="34" charset="0"/>
              <a:buChar char="•"/>
            </a:pPr>
            <a:r>
              <a:rPr lang="fr-FR" dirty="0" smtClean="0"/>
              <a:t> Ouvrage « Le droit face aux  ondes  électromagnétiques» (</a:t>
            </a:r>
            <a:r>
              <a:rPr lang="fr-FR" dirty="0" err="1" smtClean="0"/>
              <a:t>Cachard</a:t>
            </a:r>
            <a:r>
              <a:rPr lang="fr-FR" dirty="0" smtClean="0"/>
              <a:t>)</a:t>
            </a: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anim calcmode="lin" valueType="num">
                                      <p:cBhvr>
                                        <p:cTn id="16" dur="1000" fill="hold"/>
                                        <p:tgtEl>
                                          <p:spTgt spid="6"/>
                                        </p:tgtEl>
                                        <p:attrNameLst>
                                          <p:attrName>ppt_x</p:attrName>
                                        </p:attrNameLst>
                                      </p:cBhvr>
                                      <p:tavLst>
                                        <p:tav tm="0">
                                          <p:val>
                                            <p:strVal val="#ppt_x"/>
                                          </p:val>
                                        </p:tav>
                                        <p:tav tm="100000">
                                          <p:val>
                                            <p:strVal val="#ppt_x"/>
                                          </p:val>
                                        </p:tav>
                                      </p:tavLst>
                                    </p:anim>
                                    <p:anim calcmode="lin" valueType="num">
                                      <p:cBhvr>
                                        <p:cTn id="17" dur="900" decel="100000" fill="hold"/>
                                        <p:tgtEl>
                                          <p:spTgt spid="6"/>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900" decel="100000" fill="hold"/>
                                        <p:tgtEl>
                                          <p:spTgt spid="4"/>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2074"/>
          </a:xfrm>
        </p:spPr>
        <p:txBody>
          <a:bodyPr>
            <a:normAutofit/>
          </a:bodyPr>
          <a:lstStyle/>
          <a:p>
            <a:r>
              <a:rPr lang="fr-FR" sz="2400" b="1" dirty="0" smtClean="0"/>
              <a:t>Un mot sur l’</a:t>
            </a:r>
            <a:r>
              <a:rPr lang="fr-FR" sz="2400" b="1" dirty="0" err="1" smtClean="0"/>
              <a:t>E</a:t>
            </a:r>
            <a:r>
              <a:rPr lang="fr-FR" sz="2400" dirty="0" err="1" smtClean="0"/>
              <a:t>lectro</a:t>
            </a:r>
            <a:r>
              <a:rPr lang="fr-FR" sz="2400" b="1" dirty="0" err="1" smtClean="0"/>
              <a:t>H</a:t>
            </a:r>
            <a:r>
              <a:rPr lang="fr-FR" sz="2400" dirty="0" err="1" smtClean="0"/>
              <a:t>yper</a:t>
            </a:r>
            <a:r>
              <a:rPr lang="fr-FR" sz="2400" b="1" dirty="0" err="1" smtClean="0"/>
              <a:t>S</a:t>
            </a:r>
            <a:r>
              <a:rPr lang="fr-FR" sz="2400" dirty="0" err="1" smtClean="0"/>
              <a:t>ensibilité</a:t>
            </a:r>
            <a:endParaRPr lang="fr-FR" sz="2400" dirty="0" smtClean="0"/>
          </a:p>
        </p:txBody>
      </p:sp>
      <p:sp>
        <p:nvSpPr>
          <p:cNvPr id="3" name="Espace réservé du contenu 2"/>
          <p:cNvSpPr>
            <a:spLocks noGrp="1"/>
          </p:cNvSpPr>
          <p:nvPr>
            <p:ph idx="1"/>
          </p:nvPr>
        </p:nvSpPr>
        <p:spPr>
          <a:xfrm>
            <a:off x="395536" y="836713"/>
            <a:ext cx="8301608" cy="1152127"/>
          </a:xfrm>
        </p:spPr>
        <p:txBody>
          <a:bodyPr>
            <a:noAutofit/>
          </a:bodyPr>
          <a:lstStyle/>
          <a:p>
            <a:pPr marL="0">
              <a:buNone/>
            </a:pPr>
            <a:r>
              <a:rPr lang="fr-FR" sz="1800" b="1" dirty="0" smtClean="0"/>
              <a:t>Nous sommes tous </a:t>
            </a:r>
            <a:r>
              <a:rPr lang="fr-FR" sz="1800" b="1" dirty="0" err="1" smtClean="0"/>
              <a:t>électrosensibles</a:t>
            </a:r>
            <a:r>
              <a:rPr lang="fr-FR" sz="1800" b="1" dirty="0" smtClean="0"/>
              <a:t> </a:t>
            </a:r>
            <a:r>
              <a:rPr lang="fr-FR" sz="1800" dirty="0" smtClean="0"/>
              <a:t>puisque les perceptions et  les commandes de nos organes  se font par des courants bioélectriques circulant dans le système nerveux. Dès lors toute perturbation de ces courants a des répercussions physiologiques au niveau neurologique, endocrinien et des échanges ioniques intracellulaires . </a:t>
            </a:r>
          </a:p>
        </p:txBody>
      </p:sp>
      <p:sp>
        <p:nvSpPr>
          <p:cNvPr id="4" name="ZoneTexte 3"/>
          <p:cNvSpPr txBox="1"/>
          <p:nvPr/>
        </p:nvSpPr>
        <p:spPr>
          <a:xfrm>
            <a:off x="395536" y="1988840"/>
            <a:ext cx="8352928" cy="1200329"/>
          </a:xfrm>
          <a:prstGeom prst="rect">
            <a:avLst/>
          </a:prstGeom>
          <a:noFill/>
        </p:spPr>
        <p:txBody>
          <a:bodyPr wrap="square" rtlCol="0">
            <a:spAutoFit/>
          </a:bodyPr>
          <a:lstStyle/>
          <a:p>
            <a:r>
              <a:rPr lang="fr-FR" dirty="0" smtClean="0"/>
              <a:t>Notre organisme supporte ces perturbations jusqu’à un certain point, variable selon les individus , à partir duquel les capacités de résilience  de l’organisme sont saturées. A l’image du « capital solaire », nous aurions tous un « </a:t>
            </a:r>
            <a:r>
              <a:rPr lang="fr-FR" b="1" dirty="0" smtClean="0"/>
              <a:t>capital CEM</a:t>
            </a:r>
            <a:r>
              <a:rPr lang="fr-FR" dirty="0" smtClean="0"/>
              <a:t> ». Lorsque celui-ci serait épuisé les atteintes organiques commenceraient à se manifester. </a:t>
            </a:r>
          </a:p>
        </p:txBody>
      </p:sp>
      <p:sp>
        <p:nvSpPr>
          <p:cNvPr id="6" name="ZoneTexte 5"/>
          <p:cNvSpPr txBox="1"/>
          <p:nvPr/>
        </p:nvSpPr>
        <p:spPr>
          <a:xfrm>
            <a:off x="395536" y="3212976"/>
            <a:ext cx="8496944" cy="646331"/>
          </a:xfrm>
          <a:prstGeom prst="rect">
            <a:avLst/>
          </a:prstGeom>
          <a:noFill/>
        </p:spPr>
        <p:txBody>
          <a:bodyPr wrap="square" rtlCol="0">
            <a:spAutoFit/>
          </a:bodyPr>
          <a:lstStyle/>
          <a:p>
            <a:r>
              <a:rPr lang="fr-FR" dirty="0" smtClean="0"/>
              <a:t>Le professeur </a:t>
            </a:r>
            <a:r>
              <a:rPr lang="fr-FR" dirty="0" err="1" smtClean="0"/>
              <a:t>Belpomme</a:t>
            </a:r>
            <a:r>
              <a:rPr lang="fr-FR" dirty="0" smtClean="0"/>
              <a:t> dont les travaux en la matière  font autorité internationale (mais sont ignorés en France) distingue 3 stades dans cette pathologie </a:t>
            </a:r>
            <a:endParaRPr lang="fr-FR" dirty="0"/>
          </a:p>
        </p:txBody>
      </p:sp>
      <p:sp>
        <p:nvSpPr>
          <p:cNvPr id="7" name="ZoneTexte 6"/>
          <p:cNvSpPr txBox="1"/>
          <p:nvPr/>
        </p:nvSpPr>
        <p:spPr>
          <a:xfrm>
            <a:off x="395536" y="3933056"/>
            <a:ext cx="8352928" cy="923330"/>
          </a:xfrm>
          <a:prstGeom prst="rect">
            <a:avLst/>
          </a:prstGeom>
          <a:noFill/>
        </p:spPr>
        <p:txBody>
          <a:bodyPr wrap="square" rtlCol="0">
            <a:spAutoFit/>
          </a:bodyPr>
          <a:lstStyle/>
          <a:p>
            <a:r>
              <a:rPr lang="fr-FR" dirty="0" smtClean="0"/>
              <a:t>précédés par un  </a:t>
            </a:r>
            <a:r>
              <a:rPr lang="fr-FR" b="1" dirty="0" smtClean="0"/>
              <a:t>stade 0 de latence </a:t>
            </a:r>
            <a:r>
              <a:rPr lang="fr-FR" dirty="0" smtClean="0"/>
              <a:t>où les personnes peuvent fréquenter les champs électromagnétiques sans conséquence apparente. L’organisme résiste tant qu’il reste du capital CEM puis la pathologie s’installe silencieusement et insidieusement.</a:t>
            </a:r>
            <a:endParaRPr lang="fr-FR" dirty="0"/>
          </a:p>
        </p:txBody>
      </p:sp>
      <p:sp>
        <p:nvSpPr>
          <p:cNvPr id="8" name="ZoneTexte 7"/>
          <p:cNvSpPr txBox="1"/>
          <p:nvPr/>
        </p:nvSpPr>
        <p:spPr>
          <a:xfrm>
            <a:off x="395536" y="5085184"/>
            <a:ext cx="8496944" cy="923330"/>
          </a:xfrm>
          <a:prstGeom prst="rect">
            <a:avLst/>
          </a:prstGeom>
          <a:noFill/>
        </p:spPr>
        <p:txBody>
          <a:bodyPr wrap="square" rtlCol="0">
            <a:spAutoFit/>
          </a:bodyPr>
          <a:lstStyle/>
          <a:p>
            <a:r>
              <a:rPr lang="fr-FR" b="1" dirty="0" smtClean="0"/>
              <a:t>Stade 1 </a:t>
            </a:r>
            <a:r>
              <a:rPr lang="fr-FR" dirty="0" smtClean="0"/>
              <a:t>dit « </a:t>
            </a:r>
            <a:r>
              <a:rPr lang="fr-FR" b="1" i="1" dirty="0" smtClean="0"/>
              <a:t>phase inaugurale</a:t>
            </a:r>
            <a:r>
              <a:rPr lang="fr-FR" dirty="0" smtClean="0"/>
              <a:t> » ou « de stress »: En présence de CEM importants, la personne ressent des troubles neurologiques et ou physiologiques (évoqués plus haut) qui disparaissent rapidement lorsqu’elle se retrouve dans un environnement non pollué.</a:t>
            </a:r>
            <a:endParaRPr lang="fr-FR" b="1"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anim calcmode="lin" valueType="num">
                                      <p:cBhvr>
                                        <p:cTn id="16" dur="1000" fill="hold"/>
                                        <p:tgtEl>
                                          <p:spTgt spid="4"/>
                                        </p:tgtEl>
                                        <p:attrNameLst>
                                          <p:attrName>ppt_x</p:attrName>
                                        </p:attrNameLst>
                                      </p:cBhvr>
                                      <p:tavLst>
                                        <p:tav tm="0">
                                          <p:val>
                                            <p:strVal val="#ppt_x"/>
                                          </p:val>
                                        </p:tav>
                                        <p:tav tm="100000">
                                          <p:val>
                                            <p:strVal val="#ppt_x"/>
                                          </p:val>
                                        </p:tav>
                                      </p:tavLst>
                                    </p:anim>
                                    <p:anim calcmode="lin" valueType="num">
                                      <p:cBhvr>
                                        <p:cTn id="17" dur="900" decel="100000" fill="hold"/>
                                        <p:tgtEl>
                                          <p:spTgt spid="4"/>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900" decel="100000" fill="hold"/>
                                        <p:tgtEl>
                                          <p:spTgt spid="6"/>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anim calcmode="lin" valueType="num">
                                      <p:cBhvr>
                                        <p:cTn id="32" dur="1000" fill="hold"/>
                                        <p:tgtEl>
                                          <p:spTgt spid="7"/>
                                        </p:tgtEl>
                                        <p:attrNameLst>
                                          <p:attrName>ppt_x</p:attrName>
                                        </p:attrNameLst>
                                      </p:cBhvr>
                                      <p:tavLst>
                                        <p:tav tm="0">
                                          <p:val>
                                            <p:strVal val="#ppt_x"/>
                                          </p:val>
                                        </p:tav>
                                        <p:tav tm="100000">
                                          <p:val>
                                            <p:strVal val="#ppt_x"/>
                                          </p:val>
                                        </p:tav>
                                      </p:tavLst>
                                    </p:anim>
                                    <p:anim calcmode="lin" valueType="num">
                                      <p:cBhvr>
                                        <p:cTn id="33" dur="900" decel="100000" fill="hold"/>
                                        <p:tgtEl>
                                          <p:spTgt spid="7"/>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900" decel="100000" fill="hold"/>
                                        <p:tgtEl>
                                          <p:spTgt spid="8"/>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844824"/>
            <a:ext cx="8229600" cy="1224136"/>
          </a:xfrm>
        </p:spPr>
        <p:txBody>
          <a:bodyPr>
            <a:normAutofit/>
          </a:bodyPr>
          <a:lstStyle/>
          <a:p>
            <a:pPr marL="0">
              <a:buNone/>
            </a:pPr>
            <a:r>
              <a:rPr lang="fr-FR" sz="1800" dirty="0" smtClean="0"/>
              <a:t>On estime à quelques % de la population les personnes devenues ainsi intolérantes aux CEM. Parmi elles certaines sont arrivées à un tel point de sensibilité qu’elles sont obligées de se couper totalement de la société et de vivre dans des environnements blindés. </a:t>
            </a:r>
          </a:p>
        </p:txBody>
      </p:sp>
      <p:sp>
        <p:nvSpPr>
          <p:cNvPr id="4" name="ZoneTexte 3"/>
          <p:cNvSpPr txBox="1"/>
          <p:nvPr/>
        </p:nvSpPr>
        <p:spPr>
          <a:xfrm>
            <a:off x="395536" y="3140968"/>
            <a:ext cx="8280920" cy="923330"/>
          </a:xfrm>
          <a:prstGeom prst="rect">
            <a:avLst/>
          </a:prstGeom>
          <a:noFill/>
        </p:spPr>
        <p:txBody>
          <a:bodyPr wrap="square" rtlCol="0">
            <a:spAutoFit/>
          </a:bodyPr>
          <a:lstStyle/>
          <a:p>
            <a:r>
              <a:rPr lang="fr-FR" b="1" dirty="0" smtClean="0"/>
              <a:t>Stade 3: </a:t>
            </a:r>
            <a:r>
              <a:rPr lang="fr-FR" dirty="0" smtClean="0"/>
              <a:t>« </a:t>
            </a:r>
            <a:r>
              <a:rPr lang="fr-FR" b="1" i="1" dirty="0" smtClean="0"/>
              <a:t>phase d’évolution</a:t>
            </a:r>
            <a:r>
              <a:rPr lang="fr-FR" dirty="0" smtClean="0"/>
              <a:t> »: Les atteintes du système nerveux central sont telles qu’elles engendrent  des </a:t>
            </a:r>
            <a:r>
              <a:rPr lang="fr-FR" b="1" dirty="0" smtClean="0"/>
              <a:t>maladies </a:t>
            </a:r>
            <a:r>
              <a:rPr lang="fr-FR" b="1" dirty="0" err="1" smtClean="0"/>
              <a:t>neuro</a:t>
            </a:r>
            <a:r>
              <a:rPr lang="fr-FR" b="1" dirty="0" smtClean="0"/>
              <a:t>-dégénératives</a:t>
            </a:r>
            <a:r>
              <a:rPr lang="fr-FR" dirty="0" smtClean="0"/>
              <a:t>, essentiellement Alzheimer et Parkinson.</a:t>
            </a:r>
            <a:endParaRPr lang="fr-FR" b="1" dirty="0"/>
          </a:p>
        </p:txBody>
      </p:sp>
      <p:sp>
        <p:nvSpPr>
          <p:cNvPr id="5" name="ZoneTexte 4"/>
          <p:cNvSpPr txBox="1"/>
          <p:nvPr/>
        </p:nvSpPr>
        <p:spPr>
          <a:xfrm>
            <a:off x="395536" y="4149080"/>
            <a:ext cx="7920880" cy="1754326"/>
          </a:xfrm>
          <a:prstGeom prst="rect">
            <a:avLst/>
          </a:prstGeom>
          <a:noFill/>
        </p:spPr>
        <p:txBody>
          <a:bodyPr wrap="square" rtlCol="0">
            <a:spAutoFit/>
          </a:bodyPr>
          <a:lstStyle/>
          <a:p>
            <a:r>
              <a:rPr lang="fr-FR" dirty="0" smtClean="0"/>
              <a:t>Les recherches de </a:t>
            </a:r>
            <a:r>
              <a:rPr lang="fr-FR" dirty="0" err="1" smtClean="0"/>
              <a:t>Belpomme</a:t>
            </a:r>
            <a:r>
              <a:rPr lang="fr-FR" dirty="0" smtClean="0"/>
              <a:t> portant sur plus de 1500 sujets mettent en évidence un </a:t>
            </a:r>
            <a:r>
              <a:rPr lang="fr-FR" b="1" dirty="0" smtClean="0"/>
              <a:t>effet « cliquet » </a:t>
            </a:r>
            <a:r>
              <a:rPr lang="fr-FR" dirty="0" smtClean="0"/>
              <a:t>lors du passage d’ un stade à un autre. En d’autres termes, dans l’état actuel des connaissances, lorsque la personne a atteint un stade plus avancé, elle ne peut plus revenir en arrière, au mieux limiter les atteintes organiques et stabiliser l’évolution morbide en se protégeant et en suivant un traitement adapté. </a:t>
            </a:r>
            <a:endParaRPr lang="fr-FR" dirty="0"/>
          </a:p>
        </p:txBody>
      </p:sp>
      <p:sp>
        <p:nvSpPr>
          <p:cNvPr id="7" name="ZoneTexte 6"/>
          <p:cNvSpPr txBox="1"/>
          <p:nvPr/>
        </p:nvSpPr>
        <p:spPr>
          <a:xfrm>
            <a:off x="395536" y="5805264"/>
            <a:ext cx="8136904" cy="646331"/>
          </a:xfrm>
          <a:prstGeom prst="rect">
            <a:avLst/>
          </a:prstGeom>
          <a:noFill/>
        </p:spPr>
        <p:txBody>
          <a:bodyPr wrap="square" rtlCol="0">
            <a:spAutoFit/>
          </a:bodyPr>
          <a:lstStyle/>
          <a:p>
            <a:r>
              <a:rPr lang="fr-FR" dirty="0" smtClean="0"/>
              <a:t>Il est donc essentiel de </a:t>
            </a:r>
            <a:r>
              <a:rPr lang="fr-FR" b="1" dirty="0" smtClean="0"/>
              <a:t>se prémunir de la spirale de l’EHS </a:t>
            </a:r>
            <a:r>
              <a:rPr lang="fr-FR" dirty="0" smtClean="0"/>
              <a:t>en prenant un certain nombre de précautions .</a:t>
            </a:r>
            <a:endParaRPr lang="fr-FR" dirty="0"/>
          </a:p>
        </p:txBody>
      </p:sp>
      <p:sp>
        <p:nvSpPr>
          <p:cNvPr id="8" name="Rectangle 7"/>
          <p:cNvSpPr/>
          <p:nvPr/>
        </p:nvSpPr>
        <p:spPr>
          <a:xfrm>
            <a:off x="467544" y="188640"/>
            <a:ext cx="8064896" cy="1477328"/>
          </a:xfrm>
          <a:prstGeom prst="rect">
            <a:avLst/>
          </a:prstGeom>
        </p:spPr>
        <p:txBody>
          <a:bodyPr wrap="square">
            <a:spAutoFit/>
          </a:bodyPr>
          <a:lstStyle/>
          <a:p>
            <a:r>
              <a:rPr lang="fr-FR" b="1" dirty="0" smtClean="0"/>
              <a:t>Stade 2</a:t>
            </a:r>
            <a:r>
              <a:rPr lang="fr-FR" dirty="0" smtClean="0"/>
              <a:t>: « </a:t>
            </a:r>
            <a:r>
              <a:rPr lang="fr-FR" b="1" i="1" dirty="0" smtClean="0"/>
              <a:t>phase d’état</a:t>
            </a:r>
            <a:r>
              <a:rPr lang="fr-FR" dirty="0" smtClean="0"/>
              <a:t> », atteinte fonctionnelle du système nerveux central: Les symptômes sont les mêmes avec une aggravation des troubles du sommeil, de la fatigue, et un glissement vers un état dépressif,  mais se produisant </a:t>
            </a:r>
            <a:r>
              <a:rPr lang="fr-FR" b="1" dirty="0" smtClean="0"/>
              <a:t>à des intensités faibles voire très faibles </a:t>
            </a:r>
            <a:r>
              <a:rPr lang="fr-FR" dirty="0" smtClean="0"/>
              <a:t>et ne disparaissant que lentement dans un environnement sain. </a:t>
            </a:r>
            <a:r>
              <a:rPr lang="fr-FR" b="1" dirty="0" smtClean="0"/>
              <a:t>La vie sociale devient problématique </a:t>
            </a:r>
            <a:r>
              <a:rPr lang="fr-FR" dirty="0" smtClean="0"/>
              <a:t>faute d’endroit non pollué par des CEM.</a:t>
            </a:r>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anim calcmode="lin" valueType="num">
                                      <p:cBhvr>
                                        <p:cTn id="16" dur="1000" fill="hold"/>
                                        <p:tgtEl>
                                          <p:spTgt spid="4"/>
                                        </p:tgtEl>
                                        <p:attrNameLst>
                                          <p:attrName>ppt_x</p:attrName>
                                        </p:attrNameLst>
                                      </p:cBhvr>
                                      <p:tavLst>
                                        <p:tav tm="0">
                                          <p:val>
                                            <p:strVal val="#ppt_x"/>
                                          </p:val>
                                        </p:tav>
                                        <p:tav tm="100000">
                                          <p:val>
                                            <p:strVal val="#ppt_x"/>
                                          </p:val>
                                        </p:tav>
                                      </p:tavLst>
                                    </p:anim>
                                    <p:anim calcmode="lin" valueType="num">
                                      <p:cBhvr>
                                        <p:cTn id="17" dur="900" decel="100000" fill="hold"/>
                                        <p:tgtEl>
                                          <p:spTgt spid="4"/>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1000"/>
                                        <p:tgtEl>
                                          <p:spTgt spid="5"/>
                                        </p:tgtEl>
                                      </p:cBhvr>
                                    </p:animEffect>
                                    <p:anim calcmode="lin" valueType="num">
                                      <p:cBhvr>
                                        <p:cTn id="24" dur="1000" fill="hold"/>
                                        <p:tgtEl>
                                          <p:spTgt spid="5"/>
                                        </p:tgtEl>
                                        <p:attrNameLst>
                                          <p:attrName>ppt_x</p:attrName>
                                        </p:attrNameLst>
                                      </p:cBhvr>
                                      <p:tavLst>
                                        <p:tav tm="0">
                                          <p:val>
                                            <p:strVal val="#ppt_x"/>
                                          </p:val>
                                        </p:tav>
                                        <p:tav tm="100000">
                                          <p:val>
                                            <p:strVal val="#ppt_x"/>
                                          </p:val>
                                        </p:tav>
                                      </p:tavLst>
                                    </p:anim>
                                    <p:anim calcmode="lin" valueType="num">
                                      <p:cBhvr>
                                        <p:cTn id="25" dur="900" decel="100000" fill="hold"/>
                                        <p:tgtEl>
                                          <p:spTgt spid="5"/>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anim calcmode="lin" valueType="num">
                                      <p:cBhvr>
                                        <p:cTn id="32" dur="1000" fill="hold"/>
                                        <p:tgtEl>
                                          <p:spTgt spid="7"/>
                                        </p:tgtEl>
                                        <p:attrNameLst>
                                          <p:attrName>ppt_x</p:attrName>
                                        </p:attrNameLst>
                                      </p:cBhvr>
                                      <p:tavLst>
                                        <p:tav tm="0">
                                          <p:val>
                                            <p:strVal val="#ppt_x"/>
                                          </p:val>
                                        </p:tav>
                                        <p:tav tm="100000">
                                          <p:val>
                                            <p:strVal val="#ppt_x"/>
                                          </p:val>
                                        </p:tav>
                                      </p:tavLst>
                                    </p:anim>
                                    <p:anim calcmode="lin" valueType="num">
                                      <p:cBhvr>
                                        <p:cTn id="33" dur="900" decel="100000" fill="hold"/>
                                        <p:tgtEl>
                                          <p:spTgt spid="7"/>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116632"/>
            <a:ext cx="8229600" cy="634082"/>
          </a:xfrm>
        </p:spPr>
        <p:txBody>
          <a:bodyPr>
            <a:normAutofit/>
          </a:bodyPr>
          <a:lstStyle/>
          <a:p>
            <a:r>
              <a:rPr lang="fr-FR" sz="2000" b="1" dirty="0" smtClean="0"/>
              <a:t>Un mot sur les normes</a:t>
            </a:r>
            <a:endParaRPr lang="fr-FR" sz="2000" b="1" dirty="0"/>
          </a:p>
        </p:txBody>
      </p:sp>
      <p:sp>
        <p:nvSpPr>
          <p:cNvPr id="4" name="ZoneTexte 3"/>
          <p:cNvSpPr txBox="1"/>
          <p:nvPr/>
        </p:nvSpPr>
        <p:spPr>
          <a:xfrm>
            <a:off x="179512" y="620688"/>
            <a:ext cx="8712968" cy="1400383"/>
          </a:xfrm>
          <a:prstGeom prst="rect">
            <a:avLst/>
          </a:prstGeom>
          <a:noFill/>
        </p:spPr>
        <p:txBody>
          <a:bodyPr wrap="square" rtlCol="0">
            <a:spAutoFit/>
          </a:bodyPr>
          <a:lstStyle/>
          <a:p>
            <a:r>
              <a:rPr lang="fr-FR" sz="1700" dirty="0" smtClean="0"/>
              <a:t>Il n’existe pas de norme européenne, </a:t>
            </a:r>
            <a:r>
              <a:rPr lang="fr-FR" sz="1700" b="1" dirty="0" smtClean="0"/>
              <a:t>mais</a:t>
            </a:r>
            <a:r>
              <a:rPr lang="fr-FR" sz="1700" dirty="0" smtClean="0"/>
              <a:t> des normes nationales, parfois même régionales. Les normes françaises sont </a:t>
            </a:r>
            <a:r>
              <a:rPr lang="fr-FR" sz="1700" b="1" dirty="0" smtClean="0"/>
              <a:t>les plus laxistes en Europe et sont contestées par l’ANSES </a:t>
            </a:r>
            <a:r>
              <a:rPr lang="fr-FR" sz="1700" dirty="0" smtClean="0"/>
              <a:t>. Elles ont été fixées en 2002 durant la période de vacance politique (entre le second tour des présidentielles et les législatives) sur la pression des lobbies de la téléphonie mobile et ne prennent en compte que le risque thermique. A titre d’exemple voici 2 tableaux éloquents:</a:t>
            </a:r>
            <a:endParaRPr lang="fr-FR" sz="1700" dirty="0"/>
          </a:p>
        </p:txBody>
      </p:sp>
      <p:graphicFrame>
        <p:nvGraphicFramePr>
          <p:cNvPr id="7" name="Tableau 6"/>
          <p:cNvGraphicFramePr>
            <a:graphicFrameLocks noGrp="1"/>
          </p:cNvGraphicFramePr>
          <p:nvPr/>
        </p:nvGraphicFramePr>
        <p:xfrm>
          <a:off x="357158" y="2253756"/>
          <a:ext cx="3357586" cy="3715512"/>
        </p:xfrm>
        <a:graphic>
          <a:graphicData uri="http://schemas.openxmlformats.org/drawingml/2006/table">
            <a:tbl>
              <a:tblPr/>
              <a:tblGrid>
                <a:gridCol w="1544587"/>
                <a:gridCol w="1812999"/>
              </a:tblGrid>
              <a:tr h="230370">
                <a:tc gridSpan="2">
                  <a:txBody>
                    <a:bodyPr/>
                    <a:lstStyle/>
                    <a:p>
                      <a:pPr algn="ctr">
                        <a:lnSpc>
                          <a:spcPct val="115000"/>
                        </a:lnSpc>
                        <a:spcAft>
                          <a:spcPts val="0"/>
                        </a:spcAft>
                      </a:pPr>
                      <a:r>
                        <a:rPr lang="fr-FR" sz="1400" dirty="0">
                          <a:latin typeface="Calibri"/>
                          <a:ea typeface="Calibri"/>
                          <a:cs typeface="Times New Roman"/>
                        </a:rPr>
                        <a:t>Valeurs maximales en </a:t>
                      </a:r>
                      <a:r>
                        <a:rPr lang="fr-FR" sz="1400" b="1" dirty="0">
                          <a:latin typeface="Calibri"/>
                          <a:ea typeface="Calibri"/>
                          <a:cs typeface="Times New Roman"/>
                        </a:rPr>
                        <a:t>champ </a:t>
                      </a:r>
                      <a:r>
                        <a:rPr lang="fr-FR" sz="1400" b="1" dirty="0" smtClean="0">
                          <a:latin typeface="Calibri"/>
                          <a:ea typeface="Calibri"/>
                          <a:cs typeface="Times New Roman"/>
                        </a:rPr>
                        <a:t>magnétique </a:t>
                      </a:r>
                      <a:r>
                        <a:rPr lang="fr-FR" sz="1400" b="0" dirty="0" smtClean="0">
                          <a:latin typeface="Calibri"/>
                          <a:ea typeface="Calibri"/>
                          <a:cs typeface="Times New Roman"/>
                        </a:rPr>
                        <a:t>(extrêmement</a:t>
                      </a:r>
                      <a:r>
                        <a:rPr lang="fr-FR" sz="1400" b="0" baseline="0" dirty="0" smtClean="0">
                          <a:latin typeface="Calibri"/>
                          <a:ea typeface="Calibri"/>
                          <a:cs typeface="Times New Roman"/>
                        </a:rPr>
                        <a:t> basses fréquences)</a:t>
                      </a:r>
                      <a:endParaRPr lang="fr-FR" sz="1400" b="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r>
              <a:tr h="279712">
                <a:tc>
                  <a:txBody>
                    <a:bodyPr/>
                    <a:lstStyle/>
                    <a:p>
                      <a:pPr>
                        <a:lnSpc>
                          <a:spcPct val="115000"/>
                        </a:lnSpc>
                        <a:spcAft>
                          <a:spcPts val="0"/>
                        </a:spcAft>
                      </a:pPr>
                      <a:r>
                        <a:rPr lang="fr-FR" sz="1400" dirty="0">
                          <a:latin typeface="Calibri"/>
                          <a:ea typeface="Calibri"/>
                          <a:cs typeface="Times New Roman"/>
                        </a:rPr>
                        <a:t>Flandres belges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dirty="0">
                          <a:latin typeface="Calibri"/>
                          <a:ea typeface="Calibri"/>
                          <a:cs typeface="Times New Roman"/>
                        </a:rPr>
                        <a:t>10 µT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712">
                <a:tc>
                  <a:txBody>
                    <a:bodyPr/>
                    <a:lstStyle/>
                    <a:p>
                      <a:pPr>
                        <a:lnSpc>
                          <a:spcPct val="115000"/>
                        </a:lnSpc>
                        <a:spcAft>
                          <a:spcPts val="0"/>
                        </a:spcAft>
                      </a:pPr>
                      <a:r>
                        <a:rPr lang="fr-FR" sz="1400" b="1" dirty="0">
                          <a:solidFill>
                            <a:srgbClr val="1F497D"/>
                          </a:solidFill>
                          <a:highlight>
                            <a:srgbClr val="FF00FF"/>
                          </a:highlight>
                          <a:latin typeface="Calibri"/>
                          <a:ea typeface="Calibri"/>
                          <a:cs typeface="Times New Roman"/>
                        </a:rPr>
                        <a:t>France </a:t>
                      </a:r>
                      <a:endParaRPr lang="fr-FR"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b="1" dirty="0">
                          <a:solidFill>
                            <a:srgbClr val="1F497D"/>
                          </a:solidFill>
                          <a:highlight>
                            <a:srgbClr val="FF00FF"/>
                          </a:highlight>
                          <a:latin typeface="Calibri"/>
                          <a:ea typeface="Calibri"/>
                          <a:cs typeface="Times New Roman"/>
                        </a:rPr>
                        <a:t>100 µT</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712">
                <a:tc>
                  <a:txBody>
                    <a:bodyPr/>
                    <a:lstStyle/>
                    <a:p>
                      <a:pPr>
                        <a:lnSpc>
                          <a:spcPct val="115000"/>
                        </a:lnSpc>
                        <a:spcAft>
                          <a:spcPts val="0"/>
                        </a:spcAft>
                      </a:pPr>
                      <a:r>
                        <a:rPr lang="fr-FR" sz="1400" dirty="0">
                          <a:solidFill>
                            <a:srgbClr val="1F497D"/>
                          </a:solidFill>
                          <a:latin typeface="Calibri"/>
                          <a:ea typeface="Calibri"/>
                          <a:cs typeface="Times New Roman"/>
                        </a:rPr>
                        <a:t>Italie </a:t>
                      </a:r>
                      <a:endParaRPr lang="fr-FR"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dirty="0">
                          <a:solidFill>
                            <a:srgbClr val="1F497D"/>
                          </a:solidFill>
                          <a:latin typeface="Calibri"/>
                          <a:ea typeface="Calibri"/>
                          <a:cs typeface="Times New Roman"/>
                        </a:rPr>
                        <a:t>10 µT</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9424">
                <a:tc>
                  <a:txBody>
                    <a:bodyPr/>
                    <a:lstStyle/>
                    <a:p>
                      <a:pPr>
                        <a:lnSpc>
                          <a:spcPct val="115000"/>
                        </a:lnSpc>
                        <a:spcAft>
                          <a:spcPts val="0"/>
                        </a:spcAft>
                      </a:pPr>
                      <a:r>
                        <a:rPr lang="fr-FR" sz="1400" dirty="0">
                          <a:solidFill>
                            <a:srgbClr val="1F497D"/>
                          </a:solidFill>
                          <a:latin typeface="Calibri"/>
                          <a:ea typeface="Calibri"/>
                          <a:cs typeface="Times New Roman"/>
                        </a:rPr>
                        <a:t>Russie</a:t>
                      </a:r>
                      <a:endParaRPr lang="fr-FR"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dirty="0">
                          <a:solidFill>
                            <a:srgbClr val="1F497D"/>
                          </a:solidFill>
                          <a:latin typeface="Calibri"/>
                          <a:ea typeface="Calibri"/>
                          <a:cs typeface="Times New Roman"/>
                        </a:rPr>
                        <a:t>10 µT (intérieur)</a:t>
                      </a:r>
                      <a:endParaRPr lang="fr-FR" sz="1600" dirty="0">
                        <a:latin typeface="Calibri"/>
                        <a:ea typeface="Calibri"/>
                        <a:cs typeface="Times New Roman"/>
                      </a:endParaRPr>
                    </a:p>
                    <a:p>
                      <a:pPr>
                        <a:lnSpc>
                          <a:spcPct val="115000"/>
                        </a:lnSpc>
                        <a:spcAft>
                          <a:spcPts val="0"/>
                        </a:spcAft>
                      </a:pPr>
                      <a:r>
                        <a:rPr lang="fr-FR" sz="1600" dirty="0">
                          <a:solidFill>
                            <a:srgbClr val="1F497D"/>
                          </a:solidFill>
                          <a:latin typeface="Calibri"/>
                          <a:ea typeface="Calibri"/>
                          <a:cs typeface="Times New Roman"/>
                        </a:rPr>
                        <a:t>50 µT (extérieur)</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712">
                <a:tc>
                  <a:txBody>
                    <a:bodyPr/>
                    <a:lstStyle/>
                    <a:p>
                      <a:pPr>
                        <a:lnSpc>
                          <a:spcPct val="115000"/>
                        </a:lnSpc>
                        <a:spcAft>
                          <a:spcPts val="0"/>
                        </a:spcAft>
                      </a:pPr>
                      <a:r>
                        <a:rPr lang="fr-FR" sz="1400" baseline="0">
                          <a:solidFill>
                            <a:srgbClr val="1F497D"/>
                          </a:solidFill>
                          <a:highlight>
                            <a:srgbClr val="00FF00"/>
                          </a:highlight>
                          <a:latin typeface="Calibri"/>
                          <a:ea typeface="Calibri"/>
                          <a:cs typeface="Times New Roman"/>
                        </a:rPr>
                        <a:t>Suède</a:t>
                      </a:r>
                      <a:endParaRPr lang="fr-FR" sz="1400" baseline="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baseline="0" dirty="0">
                          <a:solidFill>
                            <a:srgbClr val="1F497D"/>
                          </a:solidFill>
                          <a:highlight>
                            <a:srgbClr val="00FF00"/>
                          </a:highlight>
                          <a:latin typeface="Calibri"/>
                          <a:ea typeface="Calibri"/>
                          <a:cs typeface="Times New Roman"/>
                        </a:rPr>
                        <a:t>0,2 µT</a:t>
                      </a:r>
                      <a:endParaRPr lang="fr-FR" sz="1600" baseline="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9424">
                <a:tc>
                  <a:txBody>
                    <a:bodyPr/>
                    <a:lstStyle/>
                    <a:p>
                      <a:pPr>
                        <a:lnSpc>
                          <a:spcPct val="115000"/>
                        </a:lnSpc>
                        <a:spcAft>
                          <a:spcPts val="0"/>
                        </a:spcAft>
                      </a:pPr>
                      <a:r>
                        <a:rPr lang="fr-FR" sz="1400" dirty="0">
                          <a:solidFill>
                            <a:srgbClr val="1F497D"/>
                          </a:solidFill>
                          <a:highlight>
                            <a:srgbClr val="00FF00"/>
                          </a:highlight>
                          <a:latin typeface="Calibri"/>
                          <a:ea typeface="Calibri"/>
                          <a:cs typeface="Times New Roman"/>
                        </a:rPr>
                        <a:t>Suisse</a:t>
                      </a:r>
                      <a:endParaRPr lang="fr-FR"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dirty="0">
                          <a:solidFill>
                            <a:srgbClr val="1F497D"/>
                          </a:solidFill>
                          <a:highlight>
                            <a:srgbClr val="00FF00"/>
                          </a:highlight>
                          <a:latin typeface="Calibri"/>
                          <a:ea typeface="Calibri"/>
                          <a:cs typeface="Times New Roman"/>
                        </a:rPr>
                        <a:t>0,1 µT (nouvelles installations)</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5118">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fr-FR" sz="1400" dirty="0" smtClean="0">
                          <a:latin typeface="+mn-lt"/>
                          <a:ea typeface="Calibri"/>
                          <a:cs typeface="Times New Roman"/>
                        </a:rPr>
                        <a:t>Recommandations  AEME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dirty="0" smtClean="0">
                          <a:latin typeface="Calibri"/>
                          <a:ea typeface="Calibri"/>
                          <a:cs typeface="Times New Roman"/>
                        </a:rPr>
                        <a:t>0,1 µT</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5118">
                <a:tc>
                  <a:txBody>
                    <a:bodyPr/>
                    <a:lstStyle/>
                    <a:p>
                      <a:pPr>
                        <a:lnSpc>
                          <a:spcPct val="115000"/>
                        </a:lnSpc>
                        <a:spcAft>
                          <a:spcPts val="0"/>
                        </a:spcAft>
                      </a:pPr>
                      <a:r>
                        <a:rPr lang="fr-FR" sz="1400" dirty="0" smtClean="0">
                          <a:latin typeface="Calibri"/>
                          <a:ea typeface="Calibri"/>
                          <a:cs typeface="Times New Roman"/>
                        </a:rPr>
                        <a:t>Incidence </a:t>
                      </a:r>
                      <a:r>
                        <a:rPr lang="fr-FR" sz="1400" dirty="0">
                          <a:latin typeface="Calibri"/>
                          <a:ea typeface="Calibri"/>
                          <a:cs typeface="Times New Roman"/>
                        </a:rPr>
                        <a:t>cancérogène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dirty="0">
                          <a:latin typeface="Calibri"/>
                          <a:ea typeface="Calibri"/>
                          <a:cs typeface="Times New Roman"/>
                        </a:rPr>
                        <a:t>A partir de 0,4 </a:t>
                      </a:r>
                      <a:r>
                        <a:rPr lang="fr-FR" sz="1600" dirty="0" smtClean="0">
                          <a:latin typeface="Calibri"/>
                          <a:ea typeface="Calibri"/>
                          <a:cs typeface="Times New Roman"/>
                        </a:rPr>
                        <a:t>µT</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au 7"/>
          <p:cNvGraphicFramePr>
            <a:graphicFrameLocks noGrp="1"/>
          </p:cNvGraphicFramePr>
          <p:nvPr/>
        </p:nvGraphicFramePr>
        <p:xfrm>
          <a:off x="3857620" y="2214551"/>
          <a:ext cx="4357718" cy="3786953"/>
        </p:xfrm>
        <a:graphic>
          <a:graphicData uri="http://schemas.openxmlformats.org/drawingml/2006/table">
            <a:tbl>
              <a:tblPr/>
              <a:tblGrid>
                <a:gridCol w="3440304"/>
                <a:gridCol w="917414"/>
              </a:tblGrid>
              <a:tr h="500163">
                <a:tc gridSpan="2">
                  <a:txBody>
                    <a:bodyPr/>
                    <a:lstStyle/>
                    <a:p>
                      <a:pPr algn="ctr">
                        <a:lnSpc>
                          <a:spcPct val="115000"/>
                        </a:lnSpc>
                        <a:spcAft>
                          <a:spcPts val="0"/>
                        </a:spcAft>
                      </a:pPr>
                      <a:r>
                        <a:rPr lang="fr-FR" sz="1400" dirty="0">
                          <a:latin typeface="Calibri"/>
                          <a:ea typeface="Calibri"/>
                          <a:cs typeface="Times New Roman"/>
                        </a:rPr>
                        <a:t>Valeurs maximales </a:t>
                      </a:r>
                      <a:r>
                        <a:rPr lang="fr-FR" sz="1400" dirty="0" smtClean="0">
                          <a:latin typeface="Calibri"/>
                          <a:ea typeface="Calibri"/>
                          <a:cs typeface="Times New Roman"/>
                        </a:rPr>
                        <a:t>pour les </a:t>
                      </a:r>
                      <a:r>
                        <a:rPr lang="fr-FR" sz="1400" b="1" dirty="0" smtClean="0">
                          <a:latin typeface="Calibri"/>
                          <a:ea typeface="Calibri"/>
                          <a:cs typeface="Times New Roman"/>
                        </a:rPr>
                        <a:t>émetteurs hyperfréquences</a:t>
                      </a:r>
                    </a:p>
                    <a:p>
                      <a:pPr algn="ctr">
                        <a:lnSpc>
                          <a:spcPct val="115000"/>
                        </a:lnSpc>
                        <a:spcAft>
                          <a:spcPts val="0"/>
                        </a:spcAft>
                      </a:pPr>
                      <a:r>
                        <a:rPr lang="fr-FR" sz="1400" dirty="0" smtClean="0">
                          <a:latin typeface="Calibri"/>
                          <a:ea typeface="Calibri"/>
                          <a:cs typeface="Times New Roman"/>
                        </a:rPr>
                        <a:t>dans </a:t>
                      </a:r>
                      <a:r>
                        <a:rPr lang="fr-FR" sz="1400" dirty="0">
                          <a:latin typeface="Calibri"/>
                          <a:ea typeface="Calibri"/>
                          <a:cs typeface="Times New Roman"/>
                        </a:rPr>
                        <a:t>la bande des </a:t>
                      </a:r>
                      <a:r>
                        <a:rPr lang="fr-FR" sz="1400" b="1" dirty="0">
                          <a:latin typeface="Calibri"/>
                          <a:ea typeface="Calibri"/>
                          <a:cs typeface="Times New Roman"/>
                        </a:rPr>
                        <a:t>900 Mhz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r>
              <a:tr h="285808">
                <a:tc>
                  <a:txBody>
                    <a:bodyPr/>
                    <a:lstStyle/>
                    <a:p>
                      <a:pPr>
                        <a:lnSpc>
                          <a:spcPct val="115000"/>
                        </a:lnSpc>
                        <a:spcAft>
                          <a:spcPts val="0"/>
                        </a:spcAft>
                      </a:pPr>
                      <a:r>
                        <a:rPr lang="fr-FR" sz="1400" dirty="0">
                          <a:latin typeface="Calibri"/>
                          <a:ea typeface="Calibri"/>
                          <a:cs typeface="Times New Roman"/>
                        </a:rPr>
                        <a:t>Belgique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a:latin typeface="Calibri"/>
                          <a:ea typeface="Calibri"/>
                          <a:cs typeface="Times New Roman"/>
                        </a:rPr>
                        <a:t>3 V/m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808">
                <a:tc>
                  <a:txBody>
                    <a:bodyPr/>
                    <a:lstStyle/>
                    <a:p>
                      <a:pPr>
                        <a:lnSpc>
                          <a:spcPct val="115000"/>
                        </a:lnSpc>
                        <a:spcAft>
                          <a:spcPts val="0"/>
                        </a:spcAft>
                      </a:pPr>
                      <a:r>
                        <a:rPr lang="fr-FR" sz="1400" b="1" dirty="0">
                          <a:solidFill>
                            <a:srgbClr val="1F497D"/>
                          </a:solidFill>
                          <a:latin typeface="Calibri"/>
                          <a:ea typeface="Calibri"/>
                          <a:cs typeface="Times New Roman"/>
                        </a:rPr>
                        <a:t>Chine</a:t>
                      </a:r>
                      <a:endParaRPr lang="fr-FR"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b="1">
                          <a:solidFill>
                            <a:srgbClr val="1F497D"/>
                          </a:solidFill>
                          <a:latin typeface="Calibri"/>
                          <a:ea typeface="Calibri"/>
                          <a:cs typeface="Times New Roman"/>
                        </a:rPr>
                        <a:t>6V/m</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163">
                <a:tc>
                  <a:txBody>
                    <a:bodyPr/>
                    <a:lstStyle/>
                    <a:p>
                      <a:pPr>
                        <a:lnSpc>
                          <a:spcPct val="115000"/>
                        </a:lnSpc>
                        <a:spcAft>
                          <a:spcPts val="0"/>
                        </a:spcAft>
                      </a:pPr>
                      <a:r>
                        <a:rPr lang="fr-FR" sz="1400" b="1" dirty="0">
                          <a:solidFill>
                            <a:srgbClr val="1F497D"/>
                          </a:solidFill>
                          <a:latin typeface="Calibri"/>
                          <a:ea typeface="Calibri"/>
                          <a:cs typeface="Times New Roman"/>
                        </a:rPr>
                        <a:t>France (protection équipements électroniques)</a:t>
                      </a:r>
                      <a:endParaRPr lang="fr-FR"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b="1" dirty="0">
                          <a:solidFill>
                            <a:srgbClr val="1F497D"/>
                          </a:solidFill>
                          <a:latin typeface="Calibri"/>
                          <a:ea typeface="Calibri"/>
                          <a:cs typeface="Times New Roman"/>
                        </a:rPr>
                        <a:t>3 V/m</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808">
                <a:tc>
                  <a:txBody>
                    <a:bodyPr/>
                    <a:lstStyle/>
                    <a:p>
                      <a:pPr>
                        <a:lnSpc>
                          <a:spcPct val="115000"/>
                        </a:lnSpc>
                        <a:spcAft>
                          <a:spcPts val="0"/>
                        </a:spcAft>
                      </a:pPr>
                      <a:r>
                        <a:rPr lang="fr-FR" sz="1400" b="1" dirty="0">
                          <a:solidFill>
                            <a:srgbClr val="1F497D"/>
                          </a:solidFill>
                          <a:highlight>
                            <a:srgbClr val="FF00FF"/>
                          </a:highlight>
                          <a:latin typeface="Calibri"/>
                          <a:ea typeface="Calibri"/>
                          <a:cs typeface="Times New Roman"/>
                        </a:rPr>
                        <a:t>France (protection personnes)</a:t>
                      </a:r>
                      <a:endParaRPr lang="fr-FR"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b="1" dirty="0">
                          <a:solidFill>
                            <a:srgbClr val="1F497D"/>
                          </a:solidFill>
                          <a:highlight>
                            <a:srgbClr val="FF00FF"/>
                          </a:highlight>
                          <a:latin typeface="Calibri"/>
                          <a:ea typeface="Calibri"/>
                          <a:cs typeface="Times New Roman"/>
                        </a:rPr>
                        <a:t>41 V/m</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808">
                <a:tc>
                  <a:txBody>
                    <a:bodyPr/>
                    <a:lstStyle/>
                    <a:p>
                      <a:pPr>
                        <a:lnSpc>
                          <a:spcPct val="115000"/>
                        </a:lnSpc>
                        <a:spcAft>
                          <a:spcPts val="0"/>
                        </a:spcAft>
                      </a:pPr>
                      <a:r>
                        <a:rPr lang="fr-FR" sz="1400" dirty="0">
                          <a:solidFill>
                            <a:srgbClr val="1F497D"/>
                          </a:solidFill>
                          <a:latin typeface="Calibri"/>
                          <a:ea typeface="Calibri"/>
                          <a:cs typeface="Times New Roman"/>
                        </a:rPr>
                        <a:t>Italie </a:t>
                      </a:r>
                      <a:endParaRPr lang="fr-FR"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dirty="0">
                          <a:solidFill>
                            <a:srgbClr val="1F497D"/>
                          </a:solidFill>
                          <a:latin typeface="Calibri"/>
                          <a:ea typeface="Calibri"/>
                          <a:cs typeface="Times New Roman"/>
                        </a:rPr>
                        <a:t>6 V/m</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808">
                <a:tc>
                  <a:txBody>
                    <a:bodyPr/>
                    <a:lstStyle/>
                    <a:p>
                      <a:pPr>
                        <a:lnSpc>
                          <a:spcPct val="115000"/>
                        </a:lnSpc>
                        <a:spcAft>
                          <a:spcPts val="0"/>
                        </a:spcAft>
                      </a:pPr>
                      <a:r>
                        <a:rPr lang="fr-FR" sz="1400" dirty="0">
                          <a:solidFill>
                            <a:srgbClr val="1F497D"/>
                          </a:solidFill>
                          <a:highlight>
                            <a:srgbClr val="00FF00"/>
                          </a:highlight>
                          <a:latin typeface="Calibri"/>
                          <a:ea typeface="Calibri"/>
                          <a:cs typeface="Times New Roman"/>
                        </a:rPr>
                        <a:t>(Italie) Toscane </a:t>
                      </a:r>
                      <a:endParaRPr lang="fr-FR"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dirty="0">
                          <a:solidFill>
                            <a:srgbClr val="1F497D"/>
                          </a:solidFill>
                          <a:highlight>
                            <a:srgbClr val="00FF00"/>
                          </a:highlight>
                          <a:latin typeface="Calibri"/>
                          <a:ea typeface="Calibri"/>
                          <a:cs typeface="Times New Roman"/>
                        </a:rPr>
                        <a:t>0,5 V/m</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808">
                <a:tc>
                  <a:txBody>
                    <a:bodyPr/>
                    <a:lstStyle/>
                    <a:p>
                      <a:pPr>
                        <a:lnSpc>
                          <a:spcPct val="115000"/>
                        </a:lnSpc>
                        <a:spcAft>
                          <a:spcPts val="0"/>
                        </a:spcAft>
                      </a:pPr>
                      <a:r>
                        <a:rPr lang="fr-FR" sz="1400" dirty="0">
                          <a:solidFill>
                            <a:srgbClr val="1F497D"/>
                          </a:solidFill>
                          <a:latin typeface="Calibri"/>
                          <a:ea typeface="Calibri"/>
                          <a:cs typeface="Times New Roman"/>
                        </a:rPr>
                        <a:t>Russie</a:t>
                      </a:r>
                      <a:endParaRPr lang="fr-FR"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dirty="0">
                          <a:solidFill>
                            <a:srgbClr val="1F497D"/>
                          </a:solidFill>
                          <a:latin typeface="Calibri"/>
                          <a:ea typeface="Calibri"/>
                          <a:cs typeface="Times New Roman"/>
                        </a:rPr>
                        <a:t>4,3 V/m</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808">
                <a:tc>
                  <a:txBody>
                    <a:bodyPr/>
                    <a:lstStyle/>
                    <a:p>
                      <a:pPr>
                        <a:lnSpc>
                          <a:spcPct val="115000"/>
                        </a:lnSpc>
                        <a:spcAft>
                          <a:spcPts val="0"/>
                        </a:spcAft>
                      </a:pPr>
                      <a:r>
                        <a:rPr lang="fr-FR" sz="1400" dirty="0">
                          <a:solidFill>
                            <a:srgbClr val="1F497D"/>
                          </a:solidFill>
                          <a:latin typeface="Calibri"/>
                          <a:ea typeface="Calibri"/>
                          <a:cs typeface="Times New Roman"/>
                        </a:rPr>
                        <a:t>Suisse</a:t>
                      </a:r>
                      <a:endParaRPr lang="fr-FR"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dirty="0">
                          <a:solidFill>
                            <a:srgbClr val="1F497D"/>
                          </a:solidFill>
                          <a:latin typeface="Calibri"/>
                          <a:ea typeface="Calibri"/>
                          <a:cs typeface="Times New Roman"/>
                        </a:rPr>
                        <a:t>4 V/m</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808">
                <a:tc>
                  <a:txBody>
                    <a:bodyPr/>
                    <a:lstStyle/>
                    <a:p>
                      <a:pPr>
                        <a:lnSpc>
                          <a:spcPct val="115000"/>
                        </a:lnSpc>
                        <a:spcAft>
                          <a:spcPts val="0"/>
                        </a:spcAft>
                      </a:pPr>
                      <a:r>
                        <a:rPr lang="fr-FR" sz="1400" dirty="0">
                          <a:latin typeface="Calibri"/>
                          <a:ea typeface="Calibri"/>
                          <a:cs typeface="Times New Roman"/>
                        </a:rPr>
                        <a:t>Recommandations parlement européen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dirty="0">
                          <a:latin typeface="Calibri"/>
                          <a:ea typeface="Calibri"/>
                          <a:cs typeface="Times New Roman"/>
                        </a:rPr>
                        <a:t>0,6 V/m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163">
                <a:tc>
                  <a:txBody>
                    <a:bodyPr/>
                    <a:lstStyle/>
                    <a:p>
                      <a:pPr>
                        <a:lnSpc>
                          <a:spcPct val="115000"/>
                        </a:lnSpc>
                        <a:spcAft>
                          <a:spcPts val="0"/>
                        </a:spcAft>
                      </a:pPr>
                      <a:r>
                        <a:rPr lang="fr-FR" sz="1400" dirty="0" smtClean="0">
                          <a:latin typeface="Calibri"/>
                          <a:ea typeface="Calibri"/>
                          <a:cs typeface="Times New Roman"/>
                        </a:rPr>
                        <a:t>Recommandations  </a:t>
                      </a:r>
                      <a:r>
                        <a:rPr lang="fr-FR" sz="1400" b="1" dirty="0" smtClean="0">
                          <a:latin typeface="Calibri"/>
                          <a:ea typeface="Calibri"/>
                          <a:cs typeface="Times New Roman"/>
                        </a:rPr>
                        <a:t>A</a:t>
                      </a:r>
                      <a:r>
                        <a:rPr lang="fr-FR" sz="1400" dirty="0" smtClean="0">
                          <a:latin typeface="Calibri"/>
                          <a:ea typeface="Calibri"/>
                          <a:cs typeface="Times New Roman"/>
                        </a:rPr>
                        <a:t>cadémie </a:t>
                      </a:r>
                      <a:r>
                        <a:rPr lang="fr-FR" sz="1400" b="1" dirty="0" smtClean="0">
                          <a:latin typeface="Calibri"/>
                          <a:ea typeface="Calibri"/>
                          <a:cs typeface="Times New Roman"/>
                        </a:rPr>
                        <a:t>E</a:t>
                      </a:r>
                      <a:r>
                        <a:rPr lang="fr-FR" sz="1400" dirty="0" smtClean="0">
                          <a:latin typeface="Calibri"/>
                          <a:ea typeface="Calibri"/>
                          <a:cs typeface="Times New Roman"/>
                        </a:rPr>
                        <a:t>uropéenne de </a:t>
                      </a:r>
                      <a:r>
                        <a:rPr lang="fr-FR" sz="1400" b="1" dirty="0" smtClean="0">
                          <a:latin typeface="Calibri"/>
                          <a:ea typeface="Calibri"/>
                          <a:cs typeface="Times New Roman"/>
                        </a:rPr>
                        <a:t>M</a:t>
                      </a:r>
                      <a:r>
                        <a:rPr lang="fr-FR" sz="1400" dirty="0" smtClean="0">
                          <a:latin typeface="Calibri"/>
                          <a:ea typeface="Calibri"/>
                          <a:cs typeface="Times New Roman"/>
                        </a:rPr>
                        <a:t>édecine</a:t>
                      </a:r>
                      <a:r>
                        <a:rPr lang="fr-FR" sz="1400" baseline="0" dirty="0" smtClean="0">
                          <a:latin typeface="Calibri"/>
                          <a:ea typeface="Calibri"/>
                          <a:cs typeface="Times New Roman"/>
                        </a:rPr>
                        <a:t> </a:t>
                      </a:r>
                      <a:r>
                        <a:rPr lang="fr-FR" sz="1400" b="1" baseline="0" dirty="0" smtClean="0">
                          <a:latin typeface="Calibri"/>
                          <a:ea typeface="Calibri"/>
                          <a:cs typeface="Times New Roman"/>
                        </a:rPr>
                        <a:t>E</a:t>
                      </a:r>
                      <a:r>
                        <a:rPr lang="fr-FR" sz="1400" baseline="0" dirty="0" smtClean="0">
                          <a:latin typeface="Calibri"/>
                          <a:ea typeface="Calibri"/>
                          <a:cs typeface="Times New Roman"/>
                        </a:rPr>
                        <a:t>nvironnementale</a:t>
                      </a:r>
                      <a:endParaRPr lang="fr-FR"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600" dirty="0" smtClean="0">
                          <a:latin typeface="Calibri"/>
                          <a:ea typeface="Calibri"/>
                          <a:cs typeface="Times New Roman"/>
                        </a:rPr>
                        <a:t>0,2</a:t>
                      </a:r>
                      <a:r>
                        <a:rPr lang="fr-FR" sz="1600" baseline="0" dirty="0" smtClean="0">
                          <a:latin typeface="Calibri"/>
                          <a:ea typeface="Calibri"/>
                          <a:cs typeface="Times New Roman"/>
                        </a:rPr>
                        <a:t> V/m</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ZoneTexte 8"/>
          <p:cNvSpPr txBox="1"/>
          <p:nvPr/>
        </p:nvSpPr>
        <p:spPr>
          <a:xfrm>
            <a:off x="714316" y="6215082"/>
            <a:ext cx="8429684" cy="369332"/>
          </a:xfrm>
          <a:prstGeom prst="rect">
            <a:avLst/>
          </a:prstGeom>
          <a:noFill/>
        </p:spPr>
        <p:txBody>
          <a:bodyPr wrap="square" rtlCol="0">
            <a:spAutoFit/>
          </a:bodyPr>
          <a:lstStyle/>
          <a:p>
            <a:r>
              <a:rPr lang="fr-FR" dirty="0" smtClean="0"/>
              <a:t>A noter qu’en France, le matériel électronique est mieux protégé que les gens . </a:t>
            </a:r>
            <a:endParaRPr lang="fr-FR" dirty="0"/>
          </a:p>
        </p:txBody>
      </p:sp>
      <p:cxnSp>
        <p:nvCxnSpPr>
          <p:cNvPr id="11" name="Connecteur droit avec flèche 10"/>
          <p:cNvCxnSpPr/>
          <p:nvPr/>
        </p:nvCxnSpPr>
        <p:spPr>
          <a:xfrm rot="5400000" flipH="1" flipV="1">
            <a:off x="4429124" y="3500438"/>
            <a:ext cx="2786082" cy="278608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rot="5400000" flipH="1" flipV="1">
            <a:off x="6822297" y="5036355"/>
            <a:ext cx="2428892" cy="7143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anim calcmode="lin" valueType="num">
                                      <p:cBhvr>
                                        <p:cTn id="16" dur="1000" fill="hold"/>
                                        <p:tgtEl>
                                          <p:spTgt spid="7"/>
                                        </p:tgtEl>
                                        <p:attrNameLst>
                                          <p:attrName>ppt_x</p:attrName>
                                        </p:attrNameLst>
                                      </p:cBhvr>
                                      <p:tavLst>
                                        <p:tav tm="0">
                                          <p:val>
                                            <p:strVal val="#ppt_x"/>
                                          </p:val>
                                        </p:tav>
                                        <p:tav tm="100000">
                                          <p:val>
                                            <p:strVal val="#ppt_x"/>
                                          </p:val>
                                        </p:tav>
                                      </p:tavLst>
                                    </p:anim>
                                    <p:anim calcmode="lin" valueType="num">
                                      <p:cBhvr>
                                        <p:cTn id="17" dur="900" decel="100000" fill="hold"/>
                                        <p:tgtEl>
                                          <p:spTgt spid="7"/>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1000"/>
                                        <p:tgtEl>
                                          <p:spTgt spid="8"/>
                                        </p:tgtEl>
                                      </p:cBhvr>
                                    </p:animEffect>
                                    <p:anim calcmode="lin" valueType="num">
                                      <p:cBhvr>
                                        <p:cTn id="24" dur="1000" fill="hold"/>
                                        <p:tgtEl>
                                          <p:spTgt spid="8"/>
                                        </p:tgtEl>
                                        <p:attrNameLst>
                                          <p:attrName>ppt_x</p:attrName>
                                        </p:attrNameLst>
                                      </p:cBhvr>
                                      <p:tavLst>
                                        <p:tav tm="0">
                                          <p:val>
                                            <p:strVal val="#ppt_x"/>
                                          </p:val>
                                        </p:tav>
                                        <p:tav tm="100000">
                                          <p:val>
                                            <p:strVal val="#ppt_x"/>
                                          </p:val>
                                        </p:tav>
                                      </p:tavLst>
                                    </p:anim>
                                    <p:anim calcmode="lin" valueType="num">
                                      <p:cBhvr>
                                        <p:cTn id="25" dur="900" decel="100000" fill="hold"/>
                                        <p:tgtEl>
                                          <p:spTgt spid="8"/>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900" decel="100000" fill="hold"/>
                                        <p:tgtEl>
                                          <p:spTgt spid="9"/>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35" fill="hold">
                            <p:stCondLst>
                              <p:cond delay="1000"/>
                            </p:stCondLst>
                            <p:childTnLst>
                              <p:par>
                                <p:cTn id="36" presetID="37" presetClass="entr" presetSubtype="0" fill="hold" nodeType="after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1000"/>
                                        <p:tgtEl>
                                          <p:spTgt spid="11"/>
                                        </p:tgtEl>
                                      </p:cBhvr>
                                    </p:animEffect>
                                    <p:anim calcmode="lin" valueType="num">
                                      <p:cBhvr>
                                        <p:cTn id="39" dur="1000" fill="hold"/>
                                        <p:tgtEl>
                                          <p:spTgt spid="11"/>
                                        </p:tgtEl>
                                        <p:attrNameLst>
                                          <p:attrName>ppt_x</p:attrName>
                                        </p:attrNameLst>
                                      </p:cBhvr>
                                      <p:tavLst>
                                        <p:tav tm="0">
                                          <p:val>
                                            <p:strVal val="#ppt_x"/>
                                          </p:val>
                                        </p:tav>
                                        <p:tav tm="100000">
                                          <p:val>
                                            <p:strVal val="#ppt_x"/>
                                          </p:val>
                                        </p:tav>
                                      </p:tavLst>
                                    </p:anim>
                                    <p:anim calcmode="lin" valueType="num">
                                      <p:cBhvr>
                                        <p:cTn id="40" dur="900" decel="100000" fill="hold"/>
                                        <p:tgtEl>
                                          <p:spTgt spid="11"/>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42" fill="hold">
                            <p:stCondLst>
                              <p:cond delay="2000"/>
                            </p:stCondLst>
                            <p:childTnLst>
                              <p:par>
                                <p:cTn id="43" presetID="37" presetClass="entr" presetSubtype="0"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fade">
                                      <p:cBhvr>
                                        <p:cTn id="45" dur="1000"/>
                                        <p:tgtEl>
                                          <p:spTgt spid="13"/>
                                        </p:tgtEl>
                                      </p:cBhvr>
                                    </p:animEffect>
                                    <p:anim calcmode="lin" valueType="num">
                                      <p:cBhvr>
                                        <p:cTn id="46" dur="1000" fill="hold"/>
                                        <p:tgtEl>
                                          <p:spTgt spid="13"/>
                                        </p:tgtEl>
                                        <p:attrNameLst>
                                          <p:attrName>ppt_x</p:attrName>
                                        </p:attrNameLst>
                                      </p:cBhvr>
                                      <p:tavLst>
                                        <p:tav tm="0">
                                          <p:val>
                                            <p:strVal val="#ppt_x"/>
                                          </p:val>
                                        </p:tav>
                                        <p:tav tm="100000">
                                          <p:val>
                                            <p:strVal val="#ppt_x"/>
                                          </p:val>
                                        </p:tav>
                                      </p:tavLst>
                                    </p:anim>
                                    <p:anim calcmode="lin" valueType="num">
                                      <p:cBhvr>
                                        <p:cTn id="47" dur="900" decel="100000" fill="hold"/>
                                        <p:tgtEl>
                                          <p:spTgt spid="13"/>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4082"/>
          </a:xfrm>
        </p:spPr>
        <p:txBody>
          <a:bodyPr>
            <a:normAutofit/>
          </a:bodyPr>
          <a:lstStyle/>
          <a:p>
            <a:r>
              <a:rPr lang="fr-FR" sz="2000" b="1" dirty="0" smtClean="0"/>
              <a:t>Schéma général de fonctionnement du réseau </a:t>
            </a:r>
            <a:r>
              <a:rPr lang="fr-FR" sz="2000" b="1" dirty="0" err="1" smtClean="0"/>
              <a:t>Linky</a:t>
            </a:r>
            <a:endParaRPr lang="fr-FR" sz="2000" b="1" dirty="0"/>
          </a:p>
        </p:txBody>
      </p:sp>
      <p:pic>
        <p:nvPicPr>
          <p:cNvPr id="1026" name="Picture 2"/>
          <p:cNvPicPr>
            <a:picLocks noChangeAspect="1" noChangeArrowheads="1"/>
          </p:cNvPicPr>
          <p:nvPr/>
        </p:nvPicPr>
        <p:blipFill>
          <a:blip r:embed="rId2" cstate="print"/>
          <a:srcRect/>
          <a:stretch>
            <a:fillRect/>
          </a:stretch>
        </p:blipFill>
        <p:spPr bwMode="auto">
          <a:xfrm>
            <a:off x="875278" y="980728"/>
            <a:ext cx="7397185" cy="504056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normAutofit/>
          </a:bodyPr>
          <a:lstStyle/>
          <a:p>
            <a:r>
              <a:rPr lang="fr-FR" sz="2800" b="1" dirty="0" err="1" smtClean="0"/>
              <a:t>Linky</a:t>
            </a:r>
            <a:r>
              <a:rPr lang="fr-FR" sz="2800" b="1" dirty="0" smtClean="0"/>
              <a:t> et les ondes</a:t>
            </a:r>
            <a:endParaRPr lang="fr-FR" sz="2800" b="1" dirty="0"/>
          </a:p>
        </p:txBody>
      </p:sp>
      <p:sp>
        <p:nvSpPr>
          <p:cNvPr id="4" name="ZoneTexte 3"/>
          <p:cNvSpPr txBox="1"/>
          <p:nvPr/>
        </p:nvSpPr>
        <p:spPr>
          <a:xfrm>
            <a:off x="683568" y="2348880"/>
            <a:ext cx="7992888" cy="1200329"/>
          </a:xfrm>
          <a:prstGeom prst="rect">
            <a:avLst/>
          </a:prstGeom>
          <a:noFill/>
        </p:spPr>
        <p:txBody>
          <a:bodyPr wrap="square" rtlCol="0">
            <a:spAutoFit/>
          </a:bodyPr>
          <a:lstStyle/>
          <a:p>
            <a:r>
              <a:rPr lang="fr-FR" b="1" dirty="0" smtClean="0"/>
              <a:t>Le CPL : </a:t>
            </a:r>
            <a:r>
              <a:rPr lang="fr-FR" dirty="0" smtClean="0"/>
              <a:t>Il s’agit d’une onde se situant dans la gamme des 60 à 80 </a:t>
            </a:r>
            <a:r>
              <a:rPr lang="fr-FR" dirty="0" err="1" smtClean="0"/>
              <a:t>khz</a:t>
            </a:r>
            <a:r>
              <a:rPr lang="fr-FR" dirty="0" smtClean="0"/>
              <a:t> se superposant à l’onde 50Hz du courant alternatif. Cette modification de la qualité du courant électrique (appelée </a:t>
            </a:r>
            <a:r>
              <a:rPr lang="fr-FR" dirty="0" err="1" smtClean="0"/>
              <a:t>Dirty</a:t>
            </a:r>
            <a:r>
              <a:rPr lang="fr-FR" dirty="0" smtClean="0"/>
              <a:t> </a:t>
            </a:r>
            <a:r>
              <a:rPr lang="fr-FR" dirty="0" err="1" smtClean="0"/>
              <a:t>Electricity</a:t>
            </a:r>
            <a:r>
              <a:rPr lang="fr-FR" dirty="0" smtClean="0"/>
              <a:t>  par ses opposants) perturbe certains appareillages électroniques au point de les rendre inutilisables.</a:t>
            </a:r>
            <a:endParaRPr lang="fr-FR" b="1" dirty="0"/>
          </a:p>
        </p:txBody>
      </p:sp>
      <p:sp>
        <p:nvSpPr>
          <p:cNvPr id="5" name="ZoneTexte 4"/>
          <p:cNvSpPr txBox="1"/>
          <p:nvPr/>
        </p:nvSpPr>
        <p:spPr>
          <a:xfrm>
            <a:off x="755576" y="3645024"/>
            <a:ext cx="7776864" cy="369332"/>
          </a:xfrm>
          <a:prstGeom prst="rect">
            <a:avLst/>
          </a:prstGeom>
          <a:noFill/>
        </p:spPr>
        <p:txBody>
          <a:bodyPr wrap="square" rtlCol="0">
            <a:spAutoFit/>
          </a:bodyPr>
          <a:lstStyle/>
          <a:p>
            <a:r>
              <a:rPr lang="fr-FR" dirty="0" smtClean="0"/>
              <a:t>Sur le plan sanitaire, dans son rapport de septembre 2016, l’ANSES conclut que   </a:t>
            </a:r>
            <a:endParaRPr lang="fr-FR" dirty="0"/>
          </a:p>
        </p:txBody>
      </p:sp>
      <p:sp>
        <p:nvSpPr>
          <p:cNvPr id="6" name="ZoneTexte 5"/>
          <p:cNvSpPr txBox="1"/>
          <p:nvPr/>
        </p:nvSpPr>
        <p:spPr>
          <a:xfrm>
            <a:off x="755576" y="4077072"/>
            <a:ext cx="7848872" cy="1754326"/>
          </a:xfrm>
          <a:prstGeom prst="rect">
            <a:avLst/>
          </a:prstGeom>
          <a:noFill/>
        </p:spPr>
        <p:txBody>
          <a:bodyPr wrap="square" rtlCol="0">
            <a:spAutoFit/>
          </a:bodyPr>
          <a:lstStyle/>
          <a:p>
            <a:r>
              <a:rPr lang="fr-FR" dirty="0" smtClean="0"/>
              <a:t>« </a:t>
            </a:r>
            <a:r>
              <a:rPr lang="fr-FR" i="1" dirty="0" smtClean="0"/>
              <a:t>Ces faibles niveaux d’exposition relevés chez des particuliers confirment que la transmission des signaux CPL utilisés par le </a:t>
            </a:r>
            <a:r>
              <a:rPr lang="fr-FR" i="1" dirty="0" err="1" smtClean="0"/>
              <a:t>Linky</a:t>
            </a:r>
            <a:r>
              <a:rPr lang="fr-FR" i="1" dirty="0" smtClean="0"/>
              <a:t> ne conduit pas à une augmentation significative du niveau de champ électromagnétique ambiant</a:t>
            </a:r>
            <a:r>
              <a:rPr lang="fr-FR" dirty="0" smtClean="0"/>
              <a:t>. » </a:t>
            </a:r>
          </a:p>
          <a:p>
            <a:r>
              <a:rPr lang="fr-FR" dirty="0" smtClean="0"/>
              <a:t>L’Agence </a:t>
            </a:r>
            <a:r>
              <a:rPr lang="fr-FR" dirty="0"/>
              <a:t>conclut à </a:t>
            </a:r>
            <a:r>
              <a:rPr lang="fr-FR" b="1" dirty="0" smtClean="0"/>
              <a:t>« </a:t>
            </a:r>
            <a:r>
              <a:rPr lang="fr-FR" b="1" i="1" dirty="0" smtClean="0"/>
              <a:t>une </a:t>
            </a:r>
            <a:r>
              <a:rPr lang="fr-FR" b="1" i="1" dirty="0"/>
              <a:t>faible probabilité </a:t>
            </a:r>
            <a:r>
              <a:rPr lang="fr-FR" i="1" dirty="0"/>
              <a:t>que l’exposition aux champs électromagnétiques émis par les compteurs communicants, dans la configuration de déploiement actuelle</a:t>
            </a:r>
            <a:r>
              <a:rPr lang="fr-FR" b="1" i="1" dirty="0"/>
              <a:t>, engendre des effets sanitaires à court ou long </a:t>
            </a:r>
            <a:r>
              <a:rPr lang="fr-FR" b="1" i="1" dirty="0" smtClean="0"/>
              <a:t>terme »</a:t>
            </a:r>
            <a:r>
              <a:rPr lang="fr-FR" b="1" dirty="0" smtClean="0"/>
              <a:t>.</a:t>
            </a:r>
            <a:endParaRPr lang="fr-FR" dirty="0"/>
          </a:p>
        </p:txBody>
      </p:sp>
      <p:sp>
        <p:nvSpPr>
          <p:cNvPr id="7" name="ZoneTexte 6"/>
          <p:cNvSpPr txBox="1"/>
          <p:nvPr/>
        </p:nvSpPr>
        <p:spPr>
          <a:xfrm>
            <a:off x="323528" y="836712"/>
            <a:ext cx="8352928" cy="1477328"/>
          </a:xfrm>
          <a:prstGeom prst="rect">
            <a:avLst/>
          </a:prstGeom>
          <a:noFill/>
        </p:spPr>
        <p:txBody>
          <a:bodyPr wrap="square" rtlCol="0">
            <a:spAutoFit/>
          </a:bodyPr>
          <a:lstStyle/>
          <a:p>
            <a:pPr>
              <a:buNone/>
            </a:pPr>
            <a:r>
              <a:rPr lang="fr-FR" dirty="0" smtClean="0"/>
              <a:t>En plus d’émettre un champ magnétique comme tous les compteurs, le compteur </a:t>
            </a:r>
            <a:r>
              <a:rPr lang="fr-FR" dirty="0" err="1" smtClean="0"/>
              <a:t>linky</a:t>
            </a:r>
            <a:r>
              <a:rPr lang="fr-FR" dirty="0" smtClean="0"/>
              <a:t> est à l’origine de </a:t>
            </a:r>
            <a:r>
              <a:rPr lang="fr-FR" b="1" dirty="0" smtClean="0"/>
              <a:t>3 sources de rayonnement </a:t>
            </a:r>
            <a:r>
              <a:rPr lang="fr-FR" dirty="0" smtClean="0"/>
              <a:t>:</a:t>
            </a:r>
          </a:p>
          <a:p>
            <a:r>
              <a:rPr lang="fr-FR" dirty="0" smtClean="0"/>
              <a:t>Principalement le Courant Porteur en Ligne (CPL)</a:t>
            </a:r>
          </a:p>
          <a:p>
            <a:r>
              <a:rPr lang="fr-FR" dirty="0" smtClean="0"/>
              <a:t>Ondes GSM émises par les concentrateurs</a:t>
            </a:r>
          </a:p>
          <a:p>
            <a:r>
              <a:rPr lang="fr-FR" dirty="0" smtClean="0"/>
              <a:t>Ondes Wifi émises par le module Emetteur Radio </a:t>
            </a:r>
            <a:r>
              <a:rPr lang="fr-FR" dirty="0" err="1" smtClean="0"/>
              <a:t>Linky</a:t>
            </a:r>
            <a:r>
              <a:rPr lang="fr-FR" dirty="0" smtClean="0"/>
              <a:t> (ERL)</a:t>
            </a:r>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anim calcmode="lin" valueType="num">
                                      <p:cBhvr>
                                        <p:cTn id="16" dur="1000" fill="hold"/>
                                        <p:tgtEl>
                                          <p:spTgt spid="4"/>
                                        </p:tgtEl>
                                        <p:attrNameLst>
                                          <p:attrName>ppt_x</p:attrName>
                                        </p:attrNameLst>
                                      </p:cBhvr>
                                      <p:tavLst>
                                        <p:tav tm="0">
                                          <p:val>
                                            <p:strVal val="#ppt_x"/>
                                          </p:val>
                                        </p:tav>
                                        <p:tav tm="100000">
                                          <p:val>
                                            <p:strVal val="#ppt_x"/>
                                          </p:val>
                                        </p:tav>
                                      </p:tavLst>
                                    </p:anim>
                                    <p:anim calcmode="lin" valueType="num">
                                      <p:cBhvr>
                                        <p:cTn id="17" dur="900" decel="100000" fill="hold"/>
                                        <p:tgtEl>
                                          <p:spTgt spid="4"/>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1000"/>
                                        <p:tgtEl>
                                          <p:spTgt spid="5"/>
                                        </p:tgtEl>
                                      </p:cBhvr>
                                    </p:animEffect>
                                    <p:anim calcmode="lin" valueType="num">
                                      <p:cBhvr>
                                        <p:cTn id="24" dur="1000" fill="hold"/>
                                        <p:tgtEl>
                                          <p:spTgt spid="5"/>
                                        </p:tgtEl>
                                        <p:attrNameLst>
                                          <p:attrName>ppt_x</p:attrName>
                                        </p:attrNameLst>
                                      </p:cBhvr>
                                      <p:tavLst>
                                        <p:tav tm="0">
                                          <p:val>
                                            <p:strVal val="#ppt_x"/>
                                          </p:val>
                                        </p:tav>
                                        <p:tav tm="100000">
                                          <p:val>
                                            <p:strVal val="#ppt_x"/>
                                          </p:val>
                                        </p:tav>
                                      </p:tavLst>
                                    </p:anim>
                                    <p:anim calcmode="lin" valueType="num">
                                      <p:cBhvr>
                                        <p:cTn id="25" dur="900" decel="100000" fill="hold"/>
                                        <p:tgtEl>
                                          <p:spTgt spid="5"/>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anim calcmode="lin" valueType="num">
                                      <p:cBhvr>
                                        <p:cTn id="32" dur="1000" fill="hold"/>
                                        <p:tgtEl>
                                          <p:spTgt spid="6"/>
                                        </p:tgtEl>
                                        <p:attrNameLst>
                                          <p:attrName>ppt_x</p:attrName>
                                        </p:attrNameLst>
                                      </p:cBhvr>
                                      <p:tavLst>
                                        <p:tav tm="0">
                                          <p:val>
                                            <p:strVal val="#ppt_x"/>
                                          </p:val>
                                        </p:tav>
                                        <p:tav tm="100000">
                                          <p:val>
                                            <p:strVal val="#ppt_x"/>
                                          </p:val>
                                        </p:tav>
                                      </p:tavLst>
                                    </p:anim>
                                    <p:anim calcmode="lin" valueType="num">
                                      <p:cBhvr>
                                        <p:cTn id="33" dur="900" decel="100000" fill="hold"/>
                                        <p:tgtEl>
                                          <p:spTgt spid="6"/>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51520" y="116632"/>
            <a:ext cx="8712968" cy="2031325"/>
          </a:xfrm>
          <a:prstGeom prst="rect">
            <a:avLst/>
          </a:prstGeom>
          <a:noFill/>
        </p:spPr>
        <p:txBody>
          <a:bodyPr wrap="square" rtlCol="0">
            <a:spAutoFit/>
          </a:bodyPr>
          <a:lstStyle/>
          <a:p>
            <a:r>
              <a:rPr lang="fr-FR" dirty="0" smtClean="0"/>
              <a:t>Commentaires:  Si à  priori, il n’y a pas trop lieu de s’inquiéter du rayonnement CPL, plutôt faible (autour de 0,1 V/m quand même) et s’atténuant assez rapidement quand on s’éloigne de l’installation électrique il convient de garder à l’esprit</a:t>
            </a:r>
          </a:p>
          <a:p>
            <a:pPr>
              <a:buFont typeface="Arial" pitchFamily="34" charset="0"/>
              <a:buChar char="•"/>
            </a:pPr>
            <a:r>
              <a:rPr lang="fr-FR" dirty="0" smtClean="0"/>
              <a:t> que « </a:t>
            </a:r>
            <a:r>
              <a:rPr lang="fr-FR" b="1" dirty="0" smtClean="0"/>
              <a:t>faible probabilité » ne signifie pas « risque nul </a:t>
            </a:r>
            <a:r>
              <a:rPr lang="fr-FR" dirty="0" smtClean="0"/>
              <a:t>» comme on nous incite à le penser</a:t>
            </a:r>
          </a:p>
          <a:p>
            <a:pPr>
              <a:buFont typeface="Arial" pitchFamily="34" charset="0"/>
              <a:buChar char="•"/>
            </a:pPr>
            <a:r>
              <a:rPr lang="fr-FR" dirty="0" smtClean="0"/>
              <a:t> qu’il n’existe </a:t>
            </a:r>
            <a:r>
              <a:rPr lang="fr-FR" b="1" dirty="0" smtClean="0"/>
              <a:t>pas encore d’étude sur les effets biologiques pour ces fréquences</a:t>
            </a:r>
          </a:p>
          <a:p>
            <a:pPr>
              <a:buFont typeface="Arial" pitchFamily="34" charset="0"/>
              <a:buChar char="•"/>
            </a:pPr>
            <a:r>
              <a:rPr lang="fr-FR" dirty="0" smtClean="0"/>
              <a:t> les </a:t>
            </a:r>
            <a:r>
              <a:rPr lang="fr-FR" b="1" dirty="0" smtClean="0"/>
              <a:t>normes</a:t>
            </a:r>
            <a:r>
              <a:rPr lang="fr-FR" dirty="0" smtClean="0"/>
              <a:t> françaises sur lesquelles s’appuie ENEDIS sont </a:t>
            </a:r>
            <a:r>
              <a:rPr lang="fr-FR" b="1" dirty="0" smtClean="0"/>
              <a:t>très contestées , y compris par l’ANSES</a:t>
            </a:r>
            <a:r>
              <a:rPr lang="fr-FR" dirty="0" smtClean="0"/>
              <a:t>.</a:t>
            </a:r>
          </a:p>
        </p:txBody>
      </p:sp>
      <p:sp>
        <p:nvSpPr>
          <p:cNvPr id="5" name="ZoneTexte 4"/>
          <p:cNvSpPr txBox="1"/>
          <p:nvPr/>
        </p:nvSpPr>
        <p:spPr>
          <a:xfrm>
            <a:off x="395536" y="2060848"/>
            <a:ext cx="8352928" cy="923330"/>
          </a:xfrm>
          <a:prstGeom prst="rect">
            <a:avLst/>
          </a:prstGeom>
          <a:noFill/>
        </p:spPr>
        <p:txBody>
          <a:bodyPr wrap="square" rtlCol="0">
            <a:spAutoFit/>
          </a:bodyPr>
          <a:lstStyle/>
          <a:p>
            <a:r>
              <a:rPr lang="fr-FR" dirty="0" smtClean="0"/>
              <a:t>Par ailleurs l’étude ne prend pas en compte </a:t>
            </a:r>
            <a:r>
              <a:rPr lang="fr-FR" b="1" dirty="0" smtClean="0"/>
              <a:t>l’effet « grappe</a:t>
            </a:r>
            <a:r>
              <a:rPr lang="fr-FR" dirty="0" smtClean="0"/>
              <a:t> </a:t>
            </a:r>
            <a:r>
              <a:rPr lang="fr-FR" b="1" dirty="0" smtClean="0"/>
              <a:t>»</a:t>
            </a:r>
            <a:r>
              <a:rPr lang="fr-FR" dirty="0" smtClean="0"/>
              <a:t>: Du fait de la portée limitée du CPL, les compteurs se relaient les signaux entre eux, de proche en proche au sein de « grappes » jusqu’au concentrateur comme le montre le schéma.</a:t>
            </a:r>
            <a:endParaRPr lang="fr-FR" dirty="0"/>
          </a:p>
        </p:txBody>
      </p:sp>
      <p:sp>
        <p:nvSpPr>
          <p:cNvPr id="6" name="ZoneTexte 5"/>
          <p:cNvSpPr txBox="1"/>
          <p:nvPr/>
        </p:nvSpPr>
        <p:spPr>
          <a:xfrm>
            <a:off x="539552" y="5733256"/>
            <a:ext cx="8247290" cy="646331"/>
          </a:xfrm>
          <a:prstGeom prst="rect">
            <a:avLst/>
          </a:prstGeom>
          <a:noFill/>
        </p:spPr>
        <p:txBody>
          <a:bodyPr wrap="square" rtlCol="0">
            <a:spAutoFit/>
          </a:bodyPr>
          <a:lstStyle/>
          <a:p>
            <a:r>
              <a:rPr lang="fr-FR" dirty="0" smtClean="0"/>
              <a:t>Quel est le niveau de rayonnement CPL au niveau des derniers maillons de la grappe ? Aucune mesure n’est disponible à ce niveau.</a:t>
            </a:r>
            <a:endParaRPr lang="fr-FR" dirty="0"/>
          </a:p>
        </p:txBody>
      </p:sp>
      <p:pic>
        <p:nvPicPr>
          <p:cNvPr id="1026" name="Picture 2"/>
          <p:cNvPicPr>
            <a:picLocks noChangeAspect="1" noChangeArrowheads="1"/>
          </p:cNvPicPr>
          <p:nvPr/>
        </p:nvPicPr>
        <p:blipFill>
          <a:blip r:embed="rId2" cstate="print"/>
          <a:srcRect/>
          <a:stretch>
            <a:fillRect/>
          </a:stretch>
        </p:blipFill>
        <p:spPr bwMode="auto">
          <a:xfrm>
            <a:off x="1835696" y="2924944"/>
            <a:ext cx="5545010" cy="2719642"/>
          </a:xfrm>
          <a:prstGeom prst="rect">
            <a:avLst/>
          </a:prstGeom>
          <a:noFill/>
          <a:ln w="9525">
            <a:noFill/>
            <a:miter lim="800000"/>
            <a:headEnd/>
            <a:tailEnd/>
          </a:ln>
        </p:spPr>
      </p:pic>
      <p:cxnSp>
        <p:nvCxnSpPr>
          <p:cNvPr id="9" name="Connecteur droit avec flèche 8"/>
          <p:cNvCxnSpPr>
            <a:stCxn id="11" idx="3"/>
          </p:cNvCxnSpPr>
          <p:nvPr/>
        </p:nvCxnSpPr>
        <p:spPr>
          <a:xfrm flipV="1">
            <a:off x="2051720" y="3356992"/>
            <a:ext cx="2664296" cy="328682"/>
          </a:xfrm>
          <a:prstGeom prst="straightConnector1">
            <a:avLst/>
          </a:prstGeom>
          <a:ln w="50800">
            <a:solidFill>
              <a:schemeClr val="accent1">
                <a:lumMod val="75000"/>
                <a:alpha val="80000"/>
              </a:schemeClr>
            </a:solidFill>
            <a:tailEnd type="arrow"/>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539552" y="3501008"/>
            <a:ext cx="1512168" cy="369332"/>
          </a:xfrm>
          <a:prstGeom prst="rect">
            <a:avLst/>
          </a:prstGeom>
          <a:noFill/>
        </p:spPr>
        <p:txBody>
          <a:bodyPr wrap="square" rtlCol="0">
            <a:spAutoFit/>
          </a:bodyPr>
          <a:lstStyle/>
          <a:p>
            <a:r>
              <a:rPr lang="fr-FR" dirty="0" smtClean="0"/>
              <a:t>concentrateur</a:t>
            </a:r>
            <a:endParaRPr lang="fr-FR" dirty="0"/>
          </a:p>
        </p:txBody>
      </p:sp>
      <p:cxnSp>
        <p:nvCxnSpPr>
          <p:cNvPr id="14" name="Connecteur droit avec flèche 13"/>
          <p:cNvCxnSpPr/>
          <p:nvPr/>
        </p:nvCxnSpPr>
        <p:spPr>
          <a:xfrm flipH="1" flipV="1">
            <a:off x="4283968" y="3645024"/>
            <a:ext cx="2304256" cy="2160240"/>
          </a:xfrm>
          <a:prstGeom prst="straightConnector1">
            <a:avLst/>
          </a:prstGeom>
          <a:ln w="50800">
            <a:solidFill>
              <a:schemeClr val="accent2">
                <a:lumMod val="75000"/>
                <a:alpha val="8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anim calcmode="lin" valueType="num">
                                      <p:cBhvr>
                                        <p:cTn id="15" dur="1000" fill="hold"/>
                                        <p:tgtEl>
                                          <p:spTgt spid="1026"/>
                                        </p:tgtEl>
                                        <p:attrNameLst>
                                          <p:attrName>ppt_w</p:attrName>
                                        </p:attrNameLst>
                                      </p:cBhvr>
                                      <p:tavLst>
                                        <p:tav tm="0">
                                          <p:val>
                                            <p:strVal val="#ppt_w*0.70"/>
                                          </p:val>
                                        </p:tav>
                                        <p:tav tm="100000">
                                          <p:val>
                                            <p:strVal val="#ppt_w"/>
                                          </p:val>
                                        </p:tav>
                                      </p:tavLst>
                                    </p:anim>
                                    <p:anim calcmode="lin" valueType="num">
                                      <p:cBhvr>
                                        <p:cTn id="16" dur="1000" fill="hold"/>
                                        <p:tgtEl>
                                          <p:spTgt spid="1026"/>
                                        </p:tgtEl>
                                        <p:attrNameLst>
                                          <p:attrName>ppt_h</p:attrName>
                                        </p:attrNameLst>
                                      </p:cBhvr>
                                      <p:tavLst>
                                        <p:tav tm="0">
                                          <p:val>
                                            <p:strVal val="#ppt_h"/>
                                          </p:val>
                                        </p:tav>
                                        <p:tav tm="100000">
                                          <p:val>
                                            <p:strVal val="#ppt_h"/>
                                          </p:val>
                                        </p:tav>
                                      </p:tavLst>
                                    </p:anim>
                                    <p:animEffect transition="in" filter="fade">
                                      <p:cBhvr>
                                        <p:cTn id="17" dur="1000"/>
                                        <p:tgtEl>
                                          <p:spTgt spid="1026"/>
                                        </p:tgtEl>
                                      </p:cBhvr>
                                    </p:animEffect>
                                  </p:childTnLst>
                                </p:cTn>
                              </p:par>
                            </p:childTnLst>
                          </p:cTn>
                        </p:par>
                        <p:par>
                          <p:cTn id="18" fill="hold">
                            <p:stCondLst>
                              <p:cond delay="1000"/>
                            </p:stCondLst>
                            <p:childTnLst>
                              <p:par>
                                <p:cTn id="19" presetID="37" presetClass="entr" presetSubtype="0"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900" decel="100000" fill="hold"/>
                                        <p:tgtEl>
                                          <p:spTgt spid="11"/>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par>
                                <p:cTn id="25" presetID="37" presetClass="entr" presetSubtype="0" fill="hold"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000"/>
                                        <p:tgtEl>
                                          <p:spTgt spid="9"/>
                                        </p:tgtEl>
                                      </p:cBhvr>
                                    </p:animEffect>
                                    <p:anim calcmode="lin" valueType="num">
                                      <p:cBhvr>
                                        <p:cTn id="28" dur="1000" fill="hold"/>
                                        <p:tgtEl>
                                          <p:spTgt spid="9"/>
                                        </p:tgtEl>
                                        <p:attrNameLst>
                                          <p:attrName>ppt_x</p:attrName>
                                        </p:attrNameLst>
                                      </p:cBhvr>
                                      <p:tavLst>
                                        <p:tav tm="0">
                                          <p:val>
                                            <p:strVal val="#ppt_x"/>
                                          </p:val>
                                        </p:tav>
                                        <p:tav tm="100000">
                                          <p:val>
                                            <p:strVal val="#ppt_x"/>
                                          </p:val>
                                        </p:tav>
                                      </p:tavLst>
                                    </p:anim>
                                    <p:anim calcmode="lin" valueType="num">
                                      <p:cBhvr>
                                        <p:cTn id="29" dur="900" decel="100000" fill="hold"/>
                                        <p:tgtEl>
                                          <p:spTgt spid="9"/>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31" fill="hold">
                            <p:stCondLst>
                              <p:cond delay="2000"/>
                            </p:stCondLst>
                            <p:childTnLst>
                              <p:par>
                                <p:cTn id="32" presetID="37" presetClass="entr" presetSubtype="0" fill="hold" grpId="0" nodeType="after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1000"/>
                                        <p:tgtEl>
                                          <p:spTgt spid="6"/>
                                        </p:tgtEl>
                                      </p:cBhvr>
                                    </p:animEffect>
                                    <p:anim calcmode="lin" valueType="num">
                                      <p:cBhvr>
                                        <p:cTn id="35" dur="1000" fill="hold"/>
                                        <p:tgtEl>
                                          <p:spTgt spid="6"/>
                                        </p:tgtEl>
                                        <p:attrNameLst>
                                          <p:attrName>ppt_x</p:attrName>
                                        </p:attrNameLst>
                                      </p:cBhvr>
                                      <p:tavLst>
                                        <p:tav tm="0">
                                          <p:val>
                                            <p:strVal val="#ppt_x"/>
                                          </p:val>
                                        </p:tav>
                                        <p:tav tm="100000">
                                          <p:val>
                                            <p:strVal val="#ppt_x"/>
                                          </p:val>
                                        </p:tav>
                                      </p:tavLst>
                                    </p:anim>
                                    <p:anim calcmode="lin" valueType="num">
                                      <p:cBhvr>
                                        <p:cTn id="36" dur="900" decel="100000" fill="hold"/>
                                        <p:tgtEl>
                                          <p:spTgt spid="6"/>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38" fill="hold">
                            <p:stCondLst>
                              <p:cond delay="3000"/>
                            </p:stCondLst>
                            <p:childTnLst>
                              <p:par>
                                <p:cTn id="39" presetID="37" presetClass="entr" presetSubtype="0" fill="hold" nodeType="after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fade">
                                      <p:cBhvr>
                                        <p:cTn id="41" dur="1000"/>
                                        <p:tgtEl>
                                          <p:spTgt spid="14"/>
                                        </p:tgtEl>
                                      </p:cBhvr>
                                    </p:animEffect>
                                    <p:anim calcmode="lin" valueType="num">
                                      <p:cBhvr>
                                        <p:cTn id="42" dur="1000" fill="hold"/>
                                        <p:tgtEl>
                                          <p:spTgt spid="14"/>
                                        </p:tgtEl>
                                        <p:attrNameLst>
                                          <p:attrName>ppt_x</p:attrName>
                                        </p:attrNameLst>
                                      </p:cBhvr>
                                      <p:tavLst>
                                        <p:tav tm="0">
                                          <p:val>
                                            <p:strVal val="#ppt_x"/>
                                          </p:val>
                                        </p:tav>
                                        <p:tav tm="100000">
                                          <p:val>
                                            <p:strVal val="#ppt_x"/>
                                          </p:val>
                                        </p:tav>
                                      </p:tavLst>
                                    </p:anim>
                                    <p:anim calcmode="lin" valueType="num">
                                      <p:cBhvr>
                                        <p:cTn id="43" dur="900" decel="100000" fill="hold"/>
                                        <p:tgtEl>
                                          <p:spTgt spid="14"/>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51520" y="404664"/>
            <a:ext cx="8640960" cy="430887"/>
          </a:xfrm>
          <a:prstGeom prst="rect">
            <a:avLst/>
          </a:prstGeom>
          <a:noFill/>
        </p:spPr>
        <p:txBody>
          <a:bodyPr wrap="square" rtlCol="0">
            <a:spAutoFit/>
          </a:bodyPr>
          <a:lstStyle/>
          <a:p>
            <a:pPr algn="ctr"/>
            <a:r>
              <a:rPr lang="fr-FR" sz="2200" b="1" dirty="0" smtClean="0"/>
              <a:t>Le concentrateur</a:t>
            </a:r>
            <a:endParaRPr lang="fr-FR" sz="2200" b="1" dirty="0"/>
          </a:p>
        </p:txBody>
      </p:sp>
      <p:sp>
        <p:nvSpPr>
          <p:cNvPr id="5" name="ZoneTexte 4"/>
          <p:cNvSpPr txBox="1"/>
          <p:nvPr/>
        </p:nvSpPr>
        <p:spPr>
          <a:xfrm>
            <a:off x="467544" y="908720"/>
            <a:ext cx="8568952" cy="923330"/>
          </a:xfrm>
          <a:prstGeom prst="rect">
            <a:avLst/>
          </a:prstGeom>
          <a:noFill/>
        </p:spPr>
        <p:txBody>
          <a:bodyPr wrap="square" rtlCol="0">
            <a:spAutoFit/>
          </a:bodyPr>
          <a:lstStyle/>
          <a:p>
            <a:r>
              <a:rPr lang="fr-FR" dirty="0" smtClean="0"/>
              <a:t>Les signaux remontants des grappes de compteurs vers le  centre  de gestion ENEDIS (et inversement pour les signaux descendants) transitent par des </a:t>
            </a:r>
            <a:r>
              <a:rPr lang="fr-FR" b="1" dirty="0" smtClean="0"/>
              <a:t>concentrateurs qui communiquent par hyperfréquences.</a:t>
            </a:r>
            <a:endParaRPr lang="fr-FR" b="1" dirty="0"/>
          </a:p>
        </p:txBody>
      </p:sp>
      <p:sp>
        <p:nvSpPr>
          <p:cNvPr id="6" name="ZoneTexte 5"/>
          <p:cNvSpPr txBox="1"/>
          <p:nvPr/>
        </p:nvSpPr>
        <p:spPr>
          <a:xfrm>
            <a:off x="539552" y="1916832"/>
            <a:ext cx="8280920" cy="923330"/>
          </a:xfrm>
          <a:prstGeom prst="rect">
            <a:avLst/>
          </a:prstGeom>
          <a:noFill/>
        </p:spPr>
        <p:txBody>
          <a:bodyPr wrap="square" rtlCol="0">
            <a:spAutoFit/>
          </a:bodyPr>
          <a:lstStyle/>
          <a:p>
            <a:r>
              <a:rPr lang="fr-FR" dirty="0" smtClean="0"/>
              <a:t>Un </a:t>
            </a:r>
            <a:r>
              <a:rPr lang="fr-FR" b="1" dirty="0" smtClean="0"/>
              <a:t>important déploiement de nouvelles antennes </a:t>
            </a:r>
            <a:r>
              <a:rPr lang="fr-FR" dirty="0" smtClean="0"/>
              <a:t>dédiées aux concentrateurs sera nécessaire, ce qui sera source d’une élévation conséquente du brouillard électromagnétique …</a:t>
            </a:r>
            <a:endParaRPr lang="fr-FR" dirty="0"/>
          </a:p>
        </p:txBody>
      </p:sp>
      <p:sp>
        <p:nvSpPr>
          <p:cNvPr id="7" name="ZoneTexte 6"/>
          <p:cNvSpPr txBox="1"/>
          <p:nvPr/>
        </p:nvSpPr>
        <p:spPr>
          <a:xfrm>
            <a:off x="467544" y="2852936"/>
            <a:ext cx="8208912" cy="430887"/>
          </a:xfrm>
          <a:prstGeom prst="rect">
            <a:avLst/>
          </a:prstGeom>
          <a:noFill/>
        </p:spPr>
        <p:txBody>
          <a:bodyPr wrap="square" rtlCol="0">
            <a:spAutoFit/>
          </a:bodyPr>
          <a:lstStyle/>
          <a:p>
            <a:pPr algn="ctr"/>
            <a:r>
              <a:rPr lang="fr-FR" sz="2200" b="1" dirty="0" smtClean="0"/>
              <a:t>L’Emetteur Radio </a:t>
            </a:r>
            <a:r>
              <a:rPr lang="fr-FR" sz="2200" b="1" dirty="0" err="1" smtClean="0"/>
              <a:t>Linky</a:t>
            </a:r>
            <a:r>
              <a:rPr lang="fr-FR" sz="2200" b="1" dirty="0" smtClean="0"/>
              <a:t> (ERL)</a:t>
            </a:r>
            <a:endParaRPr lang="fr-FR" sz="2200" b="1" dirty="0"/>
          </a:p>
        </p:txBody>
      </p:sp>
      <p:sp>
        <p:nvSpPr>
          <p:cNvPr id="8" name="ZoneTexte 7"/>
          <p:cNvSpPr txBox="1"/>
          <p:nvPr/>
        </p:nvSpPr>
        <p:spPr>
          <a:xfrm>
            <a:off x="539552" y="3356992"/>
            <a:ext cx="8280920" cy="1200329"/>
          </a:xfrm>
          <a:prstGeom prst="rect">
            <a:avLst/>
          </a:prstGeom>
          <a:noFill/>
        </p:spPr>
        <p:txBody>
          <a:bodyPr wrap="square" rtlCol="0">
            <a:spAutoFit/>
          </a:bodyPr>
          <a:lstStyle/>
          <a:p>
            <a:r>
              <a:rPr lang="fr-FR" dirty="0" err="1" smtClean="0"/>
              <a:t>Enedis</a:t>
            </a:r>
            <a:r>
              <a:rPr lang="fr-FR" dirty="0" smtClean="0"/>
              <a:t> projette que cet équipement pour l’instant optionnel soit intégré d’office aux compteurs de dernière génération.  Il constitue l’interface nécessaire pour le  pilotage à distance des installations domotiques et la gestion par ENEDIS de la courbe de charge, raison officielle invoquée pour le déploiement. </a:t>
            </a:r>
            <a:endParaRPr lang="fr-FR" dirty="0"/>
          </a:p>
        </p:txBody>
      </p:sp>
      <p:sp>
        <p:nvSpPr>
          <p:cNvPr id="9" name="ZoneTexte 8"/>
          <p:cNvSpPr txBox="1"/>
          <p:nvPr/>
        </p:nvSpPr>
        <p:spPr>
          <a:xfrm>
            <a:off x="539552" y="4653136"/>
            <a:ext cx="8208912" cy="923330"/>
          </a:xfrm>
          <a:prstGeom prst="rect">
            <a:avLst/>
          </a:prstGeom>
          <a:noFill/>
        </p:spPr>
        <p:txBody>
          <a:bodyPr wrap="square" rtlCol="0">
            <a:spAutoFit/>
          </a:bodyPr>
          <a:lstStyle/>
          <a:p>
            <a:r>
              <a:rPr lang="fr-FR" dirty="0" smtClean="0"/>
              <a:t>L’ERL est un </a:t>
            </a:r>
            <a:r>
              <a:rPr lang="fr-FR" b="1" dirty="0" smtClean="0"/>
              <a:t>équipement wifi </a:t>
            </a:r>
            <a:r>
              <a:rPr lang="fr-FR" dirty="0" smtClean="0"/>
              <a:t>qui rayonne dans tout le logement (et aussi chez les voisins), en continu , comme tout équipement wifi.</a:t>
            </a:r>
          </a:p>
          <a:p>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anim calcmode="lin" valueType="num">
                                      <p:cBhvr>
                                        <p:cTn id="16" dur="1000" fill="hold"/>
                                        <p:tgtEl>
                                          <p:spTgt spid="6"/>
                                        </p:tgtEl>
                                        <p:attrNameLst>
                                          <p:attrName>ppt_x</p:attrName>
                                        </p:attrNameLst>
                                      </p:cBhvr>
                                      <p:tavLst>
                                        <p:tav tm="0">
                                          <p:val>
                                            <p:strVal val="#ppt_x"/>
                                          </p:val>
                                        </p:tav>
                                        <p:tav tm="100000">
                                          <p:val>
                                            <p:strVal val="#ppt_x"/>
                                          </p:val>
                                        </p:tav>
                                      </p:tavLst>
                                    </p:anim>
                                    <p:anim calcmode="lin" valueType="num">
                                      <p:cBhvr>
                                        <p:cTn id="17" dur="900" decel="100000" fill="hold"/>
                                        <p:tgtEl>
                                          <p:spTgt spid="6"/>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900" decel="100000" fill="hold"/>
                                        <p:tgtEl>
                                          <p:spTgt spid="7"/>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900" decel="100000" fill="hold"/>
                                        <p:tgtEl>
                                          <p:spTgt spid="8"/>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1000"/>
                                        <p:tgtEl>
                                          <p:spTgt spid="9"/>
                                        </p:tgtEl>
                                      </p:cBhvr>
                                    </p:animEffect>
                                    <p:anim calcmode="lin" valueType="num">
                                      <p:cBhvr>
                                        <p:cTn id="40" dur="1000" fill="hold"/>
                                        <p:tgtEl>
                                          <p:spTgt spid="9"/>
                                        </p:tgtEl>
                                        <p:attrNameLst>
                                          <p:attrName>ppt_x</p:attrName>
                                        </p:attrNameLst>
                                      </p:cBhvr>
                                      <p:tavLst>
                                        <p:tav tm="0">
                                          <p:val>
                                            <p:strVal val="#ppt_x"/>
                                          </p:val>
                                        </p:tav>
                                        <p:tav tm="100000">
                                          <p:val>
                                            <p:strVal val="#ppt_x"/>
                                          </p:val>
                                        </p:tav>
                                      </p:tavLst>
                                    </p:anim>
                                    <p:anim calcmode="lin" valueType="num">
                                      <p:cBhvr>
                                        <p:cTn id="41" dur="900" decel="100000" fill="hold"/>
                                        <p:tgtEl>
                                          <p:spTgt spid="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2074"/>
          </a:xfrm>
        </p:spPr>
        <p:txBody>
          <a:bodyPr>
            <a:normAutofit fontScale="90000"/>
          </a:bodyPr>
          <a:lstStyle/>
          <a:p>
            <a:r>
              <a:rPr lang="fr-FR" sz="2700" b="1" dirty="0" smtClean="0"/>
              <a:t>En</a:t>
            </a:r>
            <a:r>
              <a:rPr lang="fr-FR" b="1" dirty="0" smtClean="0"/>
              <a:t> </a:t>
            </a:r>
            <a:r>
              <a:rPr lang="fr-FR" sz="2700" b="1" dirty="0" smtClean="0"/>
              <a:t>résumé</a:t>
            </a:r>
            <a:endParaRPr lang="fr-FR" sz="2700" b="1" dirty="0"/>
          </a:p>
        </p:txBody>
      </p:sp>
      <p:sp>
        <p:nvSpPr>
          <p:cNvPr id="4" name="ZoneTexte 3"/>
          <p:cNvSpPr txBox="1"/>
          <p:nvPr/>
        </p:nvSpPr>
        <p:spPr>
          <a:xfrm>
            <a:off x="395536" y="1052736"/>
            <a:ext cx="8352928" cy="923330"/>
          </a:xfrm>
          <a:prstGeom prst="rect">
            <a:avLst/>
          </a:prstGeom>
          <a:noFill/>
        </p:spPr>
        <p:txBody>
          <a:bodyPr wrap="square" rtlCol="0">
            <a:spAutoFit/>
          </a:bodyPr>
          <a:lstStyle/>
          <a:p>
            <a:r>
              <a:rPr lang="fr-FR" dirty="0" err="1" smtClean="0"/>
              <a:t>Enedis</a:t>
            </a:r>
            <a:r>
              <a:rPr lang="fr-FR" dirty="0" smtClean="0"/>
              <a:t> n’a pas tort quand il dit que </a:t>
            </a:r>
            <a:r>
              <a:rPr lang="fr-FR" dirty="0" err="1" smtClean="0"/>
              <a:t>Linky</a:t>
            </a:r>
            <a:r>
              <a:rPr lang="fr-FR" dirty="0" smtClean="0"/>
              <a:t> n’augmente que peu le niveau général de brouillard électromagnétique, surtout dans des foyers équipés de </a:t>
            </a:r>
            <a:r>
              <a:rPr lang="fr-FR" dirty="0" err="1" smtClean="0"/>
              <a:t>smartphones</a:t>
            </a:r>
            <a:r>
              <a:rPr lang="fr-FR" dirty="0" smtClean="0"/>
              <a:t>, wifi et nombreux appareils connectés sans fil.</a:t>
            </a:r>
          </a:p>
        </p:txBody>
      </p:sp>
      <p:sp>
        <p:nvSpPr>
          <p:cNvPr id="5" name="ZoneTexte 4"/>
          <p:cNvSpPr txBox="1"/>
          <p:nvPr/>
        </p:nvSpPr>
        <p:spPr>
          <a:xfrm>
            <a:off x="467544" y="2060848"/>
            <a:ext cx="8136904" cy="1200329"/>
          </a:xfrm>
          <a:prstGeom prst="rect">
            <a:avLst/>
          </a:prstGeom>
          <a:noFill/>
        </p:spPr>
        <p:txBody>
          <a:bodyPr wrap="square" rtlCol="0">
            <a:spAutoFit/>
          </a:bodyPr>
          <a:lstStyle/>
          <a:p>
            <a:r>
              <a:rPr lang="fr-FR" dirty="0" smtClean="0"/>
              <a:t>Mais il y a </a:t>
            </a:r>
            <a:r>
              <a:rPr lang="fr-FR" b="1" dirty="0" smtClean="0"/>
              <a:t>incontestablement augmentation de cette pollution</a:t>
            </a:r>
            <a:r>
              <a:rPr lang="fr-FR" dirty="0" smtClean="0"/>
              <a:t>, un peu par le CPL, davantage par les concentrateurs et beaucoup par les ERL. Il faut y ajouter les émissions en hyper fréquences provenant des compteurs de gaz et d’eau. C’est toute cette </a:t>
            </a:r>
            <a:r>
              <a:rPr lang="fr-FR" b="1" dirty="0" smtClean="0"/>
              <a:t>accumulation</a:t>
            </a:r>
            <a:r>
              <a:rPr lang="fr-FR" dirty="0" smtClean="0"/>
              <a:t> de champs qui devient </a:t>
            </a:r>
            <a:r>
              <a:rPr lang="fr-FR" b="1" dirty="0" smtClean="0"/>
              <a:t>préoccupante</a:t>
            </a:r>
            <a:r>
              <a:rPr lang="fr-FR" dirty="0" smtClean="0"/>
              <a:t>.</a:t>
            </a:r>
            <a:endParaRPr lang="fr-FR" dirty="0"/>
          </a:p>
        </p:txBody>
      </p:sp>
      <p:sp>
        <p:nvSpPr>
          <p:cNvPr id="7" name="Rectangle 6"/>
          <p:cNvSpPr/>
          <p:nvPr/>
        </p:nvSpPr>
        <p:spPr>
          <a:xfrm>
            <a:off x="467544" y="3356992"/>
            <a:ext cx="7960398" cy="646331"/>
          </a:xfrm>
          <a:prstGeom prst="rect">
            <a:avLst/>
          </a:prstGeom>
        </p:spPr>
        <p:txBody>
          <a:bodyPr wrap="square">
            <a:spAutoFit/>
          </a:bodyPr>
          <a:lstStyle/>
          <a:p>
            <a:r>
              <a:rPr lang="fr-FR" dirty="0" smtClean="0"/>
              <a:t>Je rappelle que l’</a:t>
            </a:r>
            <a:r>
              <a:rPr lang="fr-FR" dirty="0" err="1" smtClean="0"/>
              <a:t>électrohypersensibilité</a:t>
            </a:r>
            <a:r>
              <a:rPr lang="fr-FR" dirty="0" smtClean="0"/>
              <a:t> apparaît quand les capacités de résilience physiologique sont dépassées.</a:t>
            </a:r>
            <a:endParaRPr lang="fr-FR" dirty="0"/>
          </a:p>
        </p:txBody>
      </p:sp>
      <p:sp>
        <p:nvSpPr>
          <p:cNvPr id="8" name="ZoneTexte 7"/>
          <p:cNvSpPr txBox="1"/>
          <p:nvPr/>
        </p:nvSpPr>
        <p:spPr>
          <a:xfrm>
            <a:off x="467544" y="4077072"/>
            <a:ext cx="7992888" cy="646331"/>
          </a:xfrm>
          <a:prstGeom prst="rect">
            <a:avLst/>
          </a:prstGeom>
          <a:noFill/>
        </p:spPr>
        <p:txBody>
          <a:bodyPr wrap="square" rtlCol="0">
            <a:spAutoFit/>
          </a:bodyPr>
          <a:lstStyle/>
          <a:p>
            <a:r>
              <a:rPr lang="fr-FR" dirty="0" smtClean="0"/>
              <a:t>Je rappelle également que les personnes EHS évitent toute source de CEM, même de faible intensité et n’utilisent  pas d’appareil connecté sans fil. </a:t>
            </a:r>
            <a:endParaRPr lang="fr-FR" dirty="0"/>
          </a:p>
        </p:txBody>
      </p:sp>
      <p:sp>
        <p:nvSpPr>
          <p:cNvPr id="10" name="ZoneTexte 9"/>
          <p:cNvSpPr txBox="1"/>
          <p:nvPr/>
        </p:nvSpPr>
        <p:spPr>
          <a:xfrm>
            <a:off x="539552" y="4725144"/>
            <a:ext cx="8104414" cy="1200329"/>
          </a:xfrm>
          <a:prstGeom prst="rect">
            <a:avLst/>
          </a:prstGeom>
          <a:noFill/>
        </p:spPr>
        <p:txBody>
          <a:bodyPr wrap="square" rtlCol="0">
            <a:spAutoFit/>
          </a:bodyPr>
          <a:lstStyle/>
          <a:p>
            <a:r>
              <a:rPr lang="fr-FR" dirty="0" smtClean="0"/>
              <a:t>Elles auront déjà à subir le CPL diffus remontant de leur voisinage, les émissions des concentrateurs et le rayonnement des ERL des voisins en habitat collectif. On ne peut décemment pas leur imposer la présence de compteurs communicants  dans leur lieu de vie.</a:t>
            </a:r>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900" decel="100000" fill="hold"/>
                                        <p:tgtEl>
                                          <p:spTgt spid="5"/>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900" decel="100000" fill="hold"/>
                                        <p:tgtEl>
                                          <p:spTgt spid="7"/>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900" decel="100000" fill="hold"/>
                                        <p:tgtEl>
                                          <p:spTgt spid="8"/>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1000"/>
                                        <p:tgtEl>
                                          <p:spTgt spid="10"/>
                                        </p:tgtEl>
                                      </p:cBhvr>
                                    </p:animEffect>
                                    <p:anim calcmode="lin" valueType="num">
                                      <p:cBhvr>
                                        <p:cTn id="40" dur="1000" fill="hold"/>
                                        <p:tgtEl>
                                          <p:spTgt spid="10"/>
                                        </p:tgtEl>
                                        <p:attrNameLst>
                                          <p:attrName>ppt_x</p:attrName>
                                        </p:attrNameLst>
                                      </p:cBhvr>
                                      <p:tavLst>
                                        <p:tav tm="0">
                                          <p:val>
                                            <p:strVal val="#ppt_x"/>
                                          </p:val>
                                        </p:tav>
                                        <p:tav tm="100000">
                                          <p:val>
                                            <p:strVal val="#ppt_x"/>
                                          </p:val>
                                        </p:tav>
                                      </p:tavLst>
                                    </p:anim>
                                    <p:anim calcmode="lin" valueType="num">
                                      <p:cBhvr>
                                        <p:cTn id="41" dur="900" decel="100000" fill="hold"/>
                                        <p:tgtEl>
                                          <p:spTgt spid="10"/>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548680"/>
            <a:ext cx="8229600" cy="778098"/>
          </a:xfrm>
        </p:spPr>
        <p:txBody>
          <a:bodyPr>
            <a:normAutofit/>
          </a:bodyPr>
          <a:lstStyle/>
          <a:p>
            <a:r>
              <a:rPr lang="fr-FR" sz="2200" b="1" dirty="0" smtClean="0"/>
              <a:t>En guise de conclusion … provisoire.</a:t>
            </a:r>
            <a:endParaRPr lang="fr-FR" sz="2200" b="1" dirty="0"/>
          </a:p>
        </p:txBody>
      </p:sp>
      <p:sp>
        <p:nvSpPr>
          <p:cNvPr id="4" name="ZoneTexte 3"/>
          <p:cNvSpPr txBox="1"/>
          <p:nvPr/>
        </p:nvSpPr>
        <p:spPr>
          <a:xfrm>
            <a:off x="611560" y="1484784"/>
            <a:ext cx="7776864" cy="646331"/>
          </a:xfrm>
          <a:prstGeom prst="rect">
            <a:avLst/>
          </a:prstGeom>
          <a:noFill/>
        </p:spPr>
        <p:txBody>
          <a:bodyPr wrap="square" rtlCol="0">
            <a:spAutoFit/>
          </a:bodyPr>
          <a:lstStyle/>
          <a:p>
            <a:r>
              <a:rPr lang="fr-FR" dirty="0" smtClean="0"/>
              <a:t>Si faute d’études suffisantes rien ne permet pour l’instant d’affirmer la toxicité du </a:t>
            </a:r>
            <a:r>
              <a:rPr lang="fr-FR" dirty="0" err="1" smtClean="0"/>
              <a:t>Linky</a:t>
            </a:r>
            <a:r>
              <a:rPr lang="fr-FR" dirty="0" smtClean="0"/>
              <a:t>, son innocuité proclamée par ses promoteurs fait pour le moins débat.</a:t>
            </a:r>
            <a:endParaRPr lang="fr-FR" dirty="0"/>
          </a:p>
        </p:txBody>
      </p:sp>
      <p:sp>
        <p:nvSpPr>
          <p:cNvPr id="5" name="ZoneTexte 4"/>
          <p:cNvSpPr txBox="1"/>
          <p:nvPr/>
        </p:nvSpPr>
        <p:spPr>
          <a:xfrm>
            <a:off x="395536" y="2276872"/>
            <a:ext cx="8136904" cy="646331"/>
          </a:xfrm>
          <a:prstGeom prst="rect">
            <a:avLst/>
          </a:prstGeom>
          <a:noFill/>
        </p:spPr>
        <p:txBody>
          <a:bodyPr wrap="square" rtlCol="0">
            <a:spAutoFit/>
          </a:bodyPr>
          <a:lstStyle/>
          <a:p>
            <a:r>
              <a:rPr lang="fr-FR" dirty="0" smtClean="0"/>
              <a:t>Il est indéniable que le </a:t>
            </a:r>
            <a:r>
              <a:rPr lang="fr-FR" b="1" dirty="0" err="1" smtClean="0"/>
              <a:t>Linky</a:t>
            </a:r>
            <a:r>
              <a:rPr lang="fr-FR" b="1" dirty="0" smtClean="0"/>
              <a:t> contribue à augmenter le brouillard électromagnétique </a:t>
            </a:r>
            <a:r>
              <a:rPr lang="fr-FR" dirty="0" smtClean="0"/>
              <a:t>dont les effets délétères sont connus et classés cancérogènes probables.</a:t>
            </a:r>
            <a:endParaRPr lang="fr-FR" dirty="0"/>
          </a:p>
        </p:txBody>
      </p:sp>
      <p:sp>
        <p:nvSpPr>
          <p:cNvPr id="6" name="ZoneTexte 5"/>
          <p:cNvSpPr txBox="1"/>
          <p:nvPr/>
        </p:nvSpPr>
        <p:spPr>
          <a:xfrm>
            <a:off x="539552" y="3356992"/>
            <a:ext cx="8064326" cy="1200329"/>
          </a:xfrm>
          <a:prstGeom prst="rect">
            <a:avLst/>
          </a:prstGeom>
          <a:noFill/>
        </p:spPr>
        <p:txBody>
          <a:bodyPr wrap="square" rtlCol="0">
            <a:spAutoFit/>
          </a:bodyPr>
          <a:lstStyle/>
          <a:p>
            <a:r>
              <a:rPr lang="fr-FR" dirty="0" smtClean="0"/>
              <a:t>Il est donc légitime de vouloir </a:t>
            </a:r>
            <a:r>
              <a:rPr lang="fr-FR" b="1" dirty="0" smtClean="0"/>
              <a:t>se prémunir des effets de cette nuisance</a:t>
            </a:r>
            <a:r>
              <a:rPr lang="fr-FR" dirty="0" smtClean="0"/>
              <a:t>. En tant qu’association familiale nous nous devons de </a:t>
            </a:r>
            <a:r>
              <a:rPr lang="fr-FR" b="1" dirty="0" smtClean="0"/>
              <a:t>rappeler à l’ETAT</a:t>
            </a:r>
            <a:r>
              <a:rPr lang="fr-FR" dirty="0" smtClean="0"/>
              <a:t>, tutelle d’ENEDIS  que </a:t>
            </a:r>
            <a:r>
              <a:rPr lang="fr-FR" b="1" dirty="0" smtClean="0"/>
              <a:t>nul ne peut mettre en danger la santé d’autrui</a:t>
            </a:r>
            <a:r>
              <a:rPr lang="fr-FR" dirty="0" smtClean="0"/>
              <a:t>, surtout pas lui, dont la mission régalienne est le protection de la population.</a:t>
            </a:r>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900" decel="100000" fill="hold"/>
                                        <p:tgtEl>
                                          <p:spTgt spid="5"/>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900" decel="100000" fill="hold"/>
                                        <p:tgtEl>
                                          <p:spTgt spid="6"/>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2074"/>
          </a:xfrm>
        </p:spPr>
        <p:txBody>
          <a:bodyPr>
            <a:normAutofit/>
          </a:bodyPr>
          <a:lstStyle/>
          <a:p>
            <a:r>
              <a:rPr lang="fr-FR" sz="2400" b="1" dirty="0" smtClean="0"/>
              <a:t>Qu’allons-nous faire?</a:t>
            </a:r>
            <a:endParaRPr lang="fr-FR" sz="2400" b="1" dirty="0"/>
          </a:p>
        </p:txBody>
      </p:sp>
      <p:sp>
        <p:nvSpPr>
          <p:cNvPr id="6" name="ZoneTexte 5"/>
          <p:cNvSpPr txBox="1"/>
          <p:nvPr/>
        </p:nvSpPr>
        <p:spPr>
          <a:xfrm>
            <a:off x="467544" y="908720"/>
            <a:ext cx="8501122" cy="1754326"/>
          </a:xfrm>
          <a:prstGeom prst="rect">
            <a:avLst/>
          </a:prstGeom>
          <a:noFill/>
        </p:spPr>
        <p:txBody>
          <a:bodyPr wrap="square" rtlCol="0">
            <a:spAutoFit/>
          </a:bodyPr>
          <a:lstStyle/>
          <a:p>
            <a:r>
              <a:rPr lang="fr-FR" dirty="0" smtClean="0"/>
              <a:t>Quelle </a:t>
            </a:r>
            <a:r>
              <a:rPr lang="fr-FR" b="1" dirty="0" smtClean="0"/>
              <a:t>position adopter  face au </a:t>
            </a:r>
            <a:r>
              <a:rPr lang="fr-FR" b="1" dirty="0" err="1" smtClean="0"/>
              <a:t>Linky</a:t>
            </a:r>
            <a:r>
              <a:rPr lang="fr-FR" b="1" dirty="0" smtClean="0"/>
              <a:t> </a:t>
            </a:r>
            <a:r>
              <a:rPr lang="fr-FR" dirty="0" smtClean="0"/>
              <a:t>? </a:t>
            </a:r>
          </a:p>
          <a:p>
            <a:pPr>
              <a:buFont typeface="Arial" pitchFamily="34" charset="0"/>
              <a:buChar char="•"/>
            </a:pPr>
            <a:r>
              <a:rPr lang="fr-FR" dirty="0" smtClean="0"/>
              <a:t> </a:t>
            </a:r>
            <a:r>
              <a:rPr lang="fr-FR" b="1" dirty="0" smtClean="0"/>
              <a:t>accepter</a:t>
            </a:r>
            <a:r>
              <a:rPr lang="fr-FR" dirty="0" smtClean="0"/>
              <a:t> le </a:t>
            </a:r>
            <a:r>
              <a:rPr lang="fr-FR" dirty="0" err="1" smtClean="0"/>
              <a:t>linky</a:t>
            </a:r>
            <a:r>
              <a:rPr lang="fr-FR" dirty="0" smtClean="0"/>
              <a:t> comme un mal nécessaire en vue de la transition énergétique ?</a:t>
            </a:r>
          </a:p>
          <a:p>
            <a:pPr>
              <a:buFont typeface="Arial" pitchFamily="34" charset="0"/>
              <a:buChar char="•"/>
            </a:pPr>
            <a:r>
              <a:rPr lang="fr-FR" dirty="0" smtClean="0"/>
              <a:t> </a:t>
            </a:r>
            <a:r>
              <a:rPr lang="fr-FR" b="1" dirty="0" smtClean="0"/>
              <a:t>refuser catégoriquement </a:t>
            </a:r>
            <a:r>
              <a:rPr lang="fr-FR" dirty="0" smtClean="0"/>
              <a:t>le déploiement ?</a:t>
            </a:r>
          </a:p>
          <a:p>
            <a:pPr>
              <a:buFont typeface="Arial" pitchFamily="34" charset="0"/>
              <a:buChar char="•"/>
            </a:pPr>
            <a:r>
              <a:rPr lang="fr-FR" dirty="0" smtClean="0"/>
              <a:t> </a:t>
            </a:r>
            <a:r>
              <a:rPr lang="fr-FR" b="1" dirty="0" smtClean="0"/>
              <a:t>revendiquer le droit individuel au refus des compteurs communicants</a:t>
            </a:r>
            <a:r>
              <a:rPr lang="fr-FR" dirty="0" smtClean="0"/>
              <a:t> en général et du </a:t>
            </a:r>
            <a:r>
              <a:rPr lang="fr-FR" dirty="0" err="1" smtClean="0"/>
              <a:t>Linky</a:t>
            </a:r>
            <a:r>
              <a:rPr lang="fr-FR" dirty="0" smtClean="0"/>
              <a:t> en particulier (ce qui implique le maintien dans la durée d’une filière d’appareils de comptage conventionnels) ?</a:t>
            </a:r>
            <a:endParaRPr lang="fr-FR" dirty="0"/>
          </a:p>
        </p:txBody>
      </p:sp>
      <p:sp>
        <p:nvSpPr>
          <p:cNvPr id="7" name="ZoneTexte 6"/>
          <p:cNvSpPr txBox="1"/>
          <p:nvPr/>
        </p:nvSpPr>
        <p:spPr>
          <a:xfrm>
            <a:off x="395536" y="3933056"/>
            <a:ext cx="8424936" cy="2031325"/>
          </a:xfrm>
          <a:prstGeom prst="rect">
            <a:avLst/>
          </a:prstGeom>
          <a:noFill/>
        </p:spPr>
        <p:txBody>
          <a:bodyPr wrap="square" rtlCol="0">
            <a:spAutoFit/>
          </a:bodyPr>
          <a:lstStyle/>
          <a:p>
            <a:r>
              <a:rPr lang="fr-FR" dirty="0" smtClean="0"/>
              <a:t>avec entre autres exigences le  principe d’information et de responsabilisation de l’utilisateur dont découle</a:t>
            </a:r>
            <a:endParaRPr lang="fr-FR" b="1" dirty="0" smtClean="0"/>
          </a:p>
          <a:p>
            <a:pPr>
              <a:buFont typeface="Arial" pitchFamily="34" charset="0"/>
              <a:buChar char="•"/>
            </a:pPr>
            <a:r>
              <a:rPr lang="fr-FR" dirty="0" smtClean="0"/>
              <a:t> l’obligation faite au fabricants </a:t>
            </a:r>
            <a:r>
              <a:rPr lang="fr-FR" b="1" dirty="0" smtClean="0"/>
              <a:t>d’afficher le DAS de tout appareil communicant</a:t>
            </a:r>
            <a:r>
              <a:rPr lang="fr-FR" dirty="0" smtClean="0"/>
              <a:t> sans fil, ce qui n’est le cas pour l’instant que pour les téléphones ?</a:t>
            </a:r>
          </a:p>
          <a:p>
            <a:pPr>
              <a:buFont typeface="Arial" pitchFamily="34" charset="0"/>
              <a:buChar char="•"/>
            </a:pPr>
            <a:r>
              <a:rPr lang="fr-FR" dirty="0" smtClean="0"/>
              <a:t> que le </a:t>
            </a:r>
            <a:r>
              <a:rPr lang="fr-FR" b="1" dirty="0" smtClean="0"/>
              <a:t>wifi des appareils soit coupé par défaut </a:t>
            </a:r>
            <a:r>
              <a:rPr lang="fr-FR" dirty="0" smtClean="0"/>
              <a:t>ce qui nécessite un acte conscient pour le connecter, évitant ainsi que la population baigne dans un brouillard wifi permanent totalement inutile et par ailleurs énergivore ?</a:t>
            </a:r>
            <a:endParaRPr lang="fr-FR" dirty="0"/>
          </a:p>
        </p:txBody>
      </p:sp>
      <p:sp>
        <p:nvSpPr>
          <p:cNvPr id="8" name="ZoneTexte 7"/>
          <p:cNvSpPr txBox="1"/>
          <p:nvPr/>
        </p:nvSpPr>
        <p:spPr>
          <a:xfrm>
            <a:off x="0" y="2708920"/>
            <a:ext cx="9036496" cy="1200329"/>
          </a:xfrm>
          <a:prstGeom prst="rect">
            <a:avLst/>
          </a:prstGeom>
          <a:noFill/>
        </p:spPr>
        <p:txBody>
          <a:bodyPr wrap="square" rtlCol="0">
            <a:spAutoFit/>
          </a:bodyPr>
          <a:lstStyle/>
          <a:p>
            <a:r>
              <a:rPr lang="fr-FR" dirty="0" smtClean="0"/>
              <a:t>Au-delà du </a:t>
            </a:r>
            <a:r>
              <a:rPr lang="fr-FR" dirty="0" err="1" smtClean="0"/>
              <a:t>Linky</a:t>
            </a:r>
            <a:r>
              <a:rPr lang="fr-FR" dirty="0" smtClean="0"/>
              <a:t>, allons-nous nous emparer de la </a:t>
            </a:r>
            <a:r>
              <a:rPr lang="fr-FR" b="1" dirty="0" smtClean="0"/>
              <a:t>question de la pollution électromagnétique </a:t>
            </a:r>
            <a:r>
              <a:rPr lang="fr-FR" dirty="0" smtClean="0"/>
              <a:t>et nous doter d’une  </a:t>
            </a:r>
            <a:r>
              <a:rPr lang="fr-FR" b="1" dirty="0" smtClean="0"/>
              <a:t>commission permanente  « ondes »</a:t>
            </a:r>
            <a:r>
              <a:rPr lang="fr-FR" dirty="0" smtClean="0"/>
              <a:t> transversale conso/santé qui veillerait au principe de sobriété électromagnétique posé par la loi Abeille </a:t>
            </a:r>
            <a:r>
              <a:rPr lang="fr-FR" b="1" dirty="0" smtClean="0"/>
              <a:t>face au déferlement des appareils communicants non filaires </a:t>
            </a:r>
            <a:r>
              <a:rPr lang="fr-FR" dirty="0" smtClean="0"/>
              <a:t> ?</a:t>
            </a:r>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900" decel="100000" fill="hold"/>
                                        <p:tgtEl>
                                          <p:spTgt spid="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anim calcmode="lin" valueType="num">
                                      <p:cBhvr>
                                        <p:cTn id="16" dur="1000" fill="hold"/>
                                        <p:tgtEl>
                                          <p:spTgt spid="7"/>
                                        </p:tgtEl>
                                        <p:attrNameLst>
                                          <p:attrName>ppt_x</p:attrName>
                                        </p:attrNameLst>
                                      </p:cBhvr>
                                      <p:tavLst>
                                        <p:tav tm="0">
                                          <p:val>
                                            <p:strVal val="#ppt_x"/>
                                          </p:val>
                                        </p:tav>
                                        <p:tav tm="100000">
                                          <p:val>
                                            <p:strVal val="#ppt_x"/>
                                          </p:val>
                                        </p:tav>
                                      </p:tavLst>
                                    </p:anim>
                                    <p:anim calcmode="lin" valueType="num">
                                      <p:cBhvr>
                                        <p:cTn id="17" dur="900" decel="100000" fill="hold"/>
                                        <p:tgtEl>
                                          <p:spTgt spid="7"/>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1000"/>
                                        <p:tgtEl>
                                          <p:spTgt spid="8"/>
                                        </p:tgtEl>
                                      </p:cBhvr>
                                    </p:animEffect>
                                    <p:anim calcmode="lin" valueType="num">
                                      <p:cBhvr>
                                        <p:cTn id="24" dur="1000" fill="hold"/>
                                        <p:tgtEl>
                                          <p:spTgt spid="8"/>
                                        </p:tgtEl>
                                        <p:attrNameLst>
                                          <p:attrName>ppt_x</p:attrName>
                                        </p:attrNameLst>
                                      </p:cBhvr>
                                      <p:tavLst>
                                        <p:tav tm="0">
                                          <p:val>
                                            <p:strVal val="#ppt_x"/>
                                          </p:val>
                                        </p:tav>
                                        <p:tav tm="100000">
                                          <p:val>
                                            <p:strVal val="#ppt_x"/>
                                          </p:val>
                                        </p:tav>
                                      </p:tavLst>
                                    </p:anim>
                                    <p:anim calcmode="lin" valueType="num">
                                      <p:cBhvr>
                                        <p:cTn id="25" dur="900" decel="100000" fill="hold"/>
                                        <p:tgtEl>
                                          <p:spTgt spid="8"/>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txBody>
          <a:bodyPr>
            <a:normAutofit/>
          </a:bodyPr>
          <a:lstStyle/>
          <a:p>
            <a:r>
              <a:rPr lang="fr-FR" sz="2400" b="1" dirty="0" smtClean="0"/>
              <a:t>Un mot sur les ondes électromagnétiques</a:t>
            </a:r>
            <a:endParaRPr lang="fr-FR" sz="2400" b="1" dirty="0"/>
          </a:p>
        </p:txBody>
      </p:sp>
      <p:grpSp>
        <p:nvGrpSpPr>
          <p:cNvPr id="4" name="Group 3"/>
          <p:cNvGrpSpPr>
            <a:grpSpLocks/>
          </p:cNvGrpSpPr>
          <p:nvPr/>
        </p:nvGrpSpPr>
        <p:grpSpPr bwMode="auto">
          <a:xfrm>
            <a:off x="642910" y="1785926"/>
            <a:ext cx="7464322" cy="3714776"/>
            <a:chOff x="23" y="1117"/>
            <a:chExt cx="5714" cy="3178"/>
          </a:xfrm>
        </p:grpSpPr>
        <p:pic>
          <p:nvPicPr>
            <p:cNvPr id="5"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44" y="2477"/>
              <a:ext cx="993" cy="456"/>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6"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878" y="1574"/>
              <a:ext cx="942" cy="61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7" name="Picture 6"/>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3" y="1117"/>
              <a:ext cx="5714" cy="317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8" name="Text Box 7"/>
            <p:cNvSpPr txBox="1">
              <a:spLocks noChangeArrowheads="1"/>
            </p:cNvSpPr>
            <p:nvPr/>
          </p:nvSpPr>
          <p:spPr bwMode="auto">
            <a:xfrm>
              <a:off x="100" y="2460"/>
              <a:ext cx="866" cy="365"/>
            </a:xfrm>
            <a:prstGeom prst="rect">
              <a:avLst/>
            </a:prstGeom>
            <a:solidFill>
              <a:srgbClr val="FFFFFF"/>
            </a:solidFill>
            <a:ln w="9360">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9pPr>
            </a:lstStyle>
            <a:p>
              <a:pPr algn="ctr">
                <a:spcBef>
                  <a:spcPts val="1000"/>
                </a:spcBef>
                <a:defRPr/>
              </a:pPr>
              <a:r>
                <a:rPr lang="fr-FR" sz="1600" b="1" smtClean="0">
                  <a:solidFill>
                    <a:srgbClr val="5A5C6C"/>
                  </a:solidFill>
                  <a:latin typeface="Tahoma" charset="0"/>
                </a:rPr>
                <a:t>Champ statique</a:t>
              </a:r>
            </a:p>
          </p:txBody>
        </p:sp>
        <p:sp>
          <p:nvSpPr>
            <p:cNvPr id="9" name="Text Box 8"/>
            <p:cNvSpPr txBox="1">
              <a:spLocks noChangeArrowheads="1"/>
            </p:cNvSpPr>
            <p:nvPr/>
          </p:nvSpPr>
          <p:spPr bwMode="auto">
            <a:xfrm>
              <a:off x="2028" y="2460"/>
              <a:ext cx="769" cy="365"/>
            </a:xfrm>
            <a:prstGeom prst="rect">
              <a:avLst/>
            </a:prstGeom>
            <a:solidFill>
              <a:srgbClr val="FFFFFF"/>
            </a:solidFill>
            <a:ln w="9360">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9pPr>
            </a:lstStyle>
            <a:p>
              <a:pPr algn="ctr">
                <a:spcBef>
                  <a:spcPts val="1000"/>
                </a:spcBef>
                <a:defRPr/>
              </a:pPr>
              <a:r>
                <a:rPr lang="fr-FR" sz="1600" b="1" smtClean="0">
                  <a:solidFill>
                    <a:srgbClr val="5A5C6C"/>
                  </a:solidFill>
                  <a:latin typeface="Tahoma" charset="0"/>
                </a:rPr>
                <a:t>Ondes radio/TV</a:t>
              </a:r>
            </a:p>
          </p:txBody>
        </p:sp>
        <p:sp>
          <p:nvSpPr>
            <p:cNvPr id="10" name="Text Box 9"/>
            <p:cNvSpPr txBox="1">
              <a:spLocks noChangeArrowheads="1"/>
            </p:cNvSpPr>
            <p:nvPr/>
          </p:nvSpPr>
          <p:spPr bwMode="auto">
            <a:xfrm>
              <a:off x="2895" y="2460"/>
              <a:ext cx="578" cy="365"/>
            </a:xfrm>
            <a:prstGeom prst="rect">
              <a:avLst/>
            </a:prstGeom>
            <a:solidFill>
              <a:srgbClr val="FF0000"/>
            </a:solidFill>
            <a:ln w="9360">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9pPr>
            </a:lstStyle>
            <a:p>
              <a:pPr algn="ctr">
                <a:spcBef>
                  <a:spcPts val="1000"/>
                </a:spcBef>
                <a:defRPr/>
              </a:pPr>
              <a:r>
                <a:rPr lang="fr-FR" sz="1600" b="1" smtClean="0">
                  <a:solidFill>
                    <a:srgbClr val="FFFFCC"/>
                  </a:solidFill>
                  <a:latin typeface="Tahoma" charset="0"/>
                </a:rPr>
                <a:t>Micro-ondes</a:t>
              </a:r>
            </a:p>
          </p:txBody>
        </p:sp>
        <p:sp>
          <p:nvSpPr>
            <p:cNvPr id="11" name="Text Box 10"/>
            <p:cNvSpPr txBox="1">
              <a:spLocks noChangeArrowheads="1"/>
            </p:cNvSpPr>
            <p:nvPr/>
          </p:nvSpPr>
          <p:spPr bwMode="auto">
            <a:xfrm>
              <a:off x="3522" y="2460"/>
              <a:ext cx="578" cy="365"/>
            </a:xfrm>
            <a:prstGeom prst="rect">
              <a:avLst/>
            </a:prstGeom>
            <a:solidFill>
              <a:srgbClr val="FFFFFF"/>
            </a:solidFill>
            <a:ln w="9360">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9pPr>
            </a:lstStyle>
            <a:p>
              <a:pPr algn="ctr">
                <a:spcBef>
                  <a:spcPts val="1000"/>
                </a:spcBef>
                <a:defRPr/>
              </a:pPr>
              <a:r>
                <a:rPr lang="fr-FR" sz="1600" b="1" smtClean="0">
                  <a:solidFill>
                    <a:srgbClr val="5A5C6C"/>
                  </a:solidFill>
                  <a:latin typeface="Tahoma" charset="0"/>
                </a:rPr>
                <a:t>Infra-rouge</a:t>
              </a:r>
            </a:p>
          </p:txBody>
        </p:sp>
        <p:sp>
          <p:nvSpPr>
            <p:cNvPr id="12" name="Text Box 11"/>
            <p:cNvSpPr txBox="1">
              <a:spLocks noChangeArrowheads="1"/>
            </p:cNvSpPr>
            <p:nvPr/>
          </p:nvSpPr>
          <p:spPr bwMode="auto">
            <a:xfrm>
              <a:off x="348" y="1988"/>
              <a:ext cx="866" cy="114"/>
            </a:xfrm>
            <a:prstGeom prst="rect">
              <a:avLst/>
            </a:prstGeom>
            <a:gradFill rotWithShape="0">
              <a:gsLst>
                <a:gs pos="0">
                  <a:srgbClr val="757575"/>
                </a:gs>
                <a:gs pos="50000">
                  <a:srgbClr val="FFFFFF"/>
                </a:gs>
                <a:gs pos="100000">
                  <a:srgbClr val="757575"/>
                </a:gs>
              </a:gsLst>
              <a:lin ang="5400000" scaled="1"/>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0" rIns="90000" bIns="0">
              <a:spAutoFit/>
            </a:bodyPr>
            <a:lstStyle/>
            <a:p>
              <a:pPr algn="ctr">
                <a:spcBef>
                  <a:spcPts val="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200" b="1">
                  <a:solidFill>
                    <a:srgbClr val="5A5C6C"/>
                  </a:solidFill>
                  <a:latin typeface="Tahoma" pitchFamily="34" charset="0"/>
                </a:rPr>
                <a:t>Fréquence</a:t>
              </a:r>
            </a:p>
          </p:txBody>
        </p:sp>
        <p:sp>
          <p:nvSpPr>
            <p:cNvPr id="13" name="Text Box 12"/>
            <p:cNvSpPr txBox="1">
              <a:spLocks noChangeArrowheads="1"/>
            </p:cNvSpPr>
            <p:nvPr/>
          </p:nvSpPr>
          <p:spPr bwMode="auto">
            <a:xfrm>
              <a:off x="4438" y="1843"/>
              <a:ext cx="1107" cy="114"/>
            </a:xfrm>
            <a:prstGeom prst="rect">
              <a:avLst/>
            </a:prstGeom>
            <a:gradFill rotWithShape="0">
              <a:gsLst>
                <a:gs pos="0">
                  <a:srgbClr val="757575"/>
                </a:gs>
                <a:gs pos="50000">
                  <a:srgbClr val="FFFFFF"/>
                </a:gs>
                <a:gs pos="100000">
                  <a:srgbClr val="757575"/>
                </a:gs>
              </a:gsLst>
              <a:lin ang="5400000" scaled="1"/>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0" rIns="90000" bIns="0">
              <a:spAutoFit/>
            </a:bodyPr>
            <a:lstStyle/>
            <a:p>
              <a:pPr algn="ctr">
                <a:spcBef>
                  <a:spcPts val="7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200" b="1">
                  <a:solidFill>
                    <a:srgbClr val="5A5C6C"/>
                  </a:solidFill>
                  <a:latin typeface="Tahoma" pitchFamily="34" charset="0"/>
                </a:rPr>
                <a:t>Longueur d</a:t>
              </a:r>
              <a:r>
                <a:rPr lang="fr-FR" altLang="en-US" sz="1200" b="1">
                  <a:solidFill>
                    <a:srgbClr val="5A5C6C"/>
                  </a:solidFill>
                  <a:latin typeface="Tahoma" pitchFamily="34" charset="0"/>
                </a:rPr>
                <a:t>’</a:t>
              </a:r>
              <a:r>
                <a:rPr lang="fr-FR" sz="1200" b="1">
                  <a:solidFill>
                    <a:srgbClr val="5A5C6C"/>
                  </a:solidFill>
                  <a:latin typeface="Tahoma" pitchFamily="34" charset="0"/>
                </a:rPr>
                <a:t>ondes</a:t>
              </a:r>
            </a:p>
          </p:txBody>
        </p:sp>
        <p:sp>
          <p:nvSpPr>
            <p:cNvPr id="14" name="Text Box 13"/>
            <p:cNvSpPr txBox="1">
              <a:spLocks noChangeArrowheads="1"/>
            </p:cNvSpPr>
            <p:nvPr/>
          </p:nvSpPr>
          <p:spPr bwMode="auto">
            <a:xfrm>
              <a:off x="2992" y="1188"/>
              <a:ext cx="1251" cy="211"/>
            </a:xfrm>
            <a:prstGeom prst="rect">
              <a:avLst/>
            </a:prstGeom>
            <a:gradFill rotWithShape="0">
              <a:gsLst>
                <a:gs pos="0">
                  <a:srgbClr val="9999FF"/>
                </a:gs>
                <a:gs pos="100000">
                  <a:srgbClr val="FFFFFF"/>
                </a:gs>
              </a:gsLst>
              <a:lin ang="5400000" scaled="1"/>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9pPr>
            </a:lstStyle>
            <a:p>
              <a:pPr algn="ctr">
                <a:spcBef>
                  <a:spcPts val="1000"/>
                </a:spcBef>
                <a:defRPr/>
              </a:pPr>
              <a:r>
                <a:rPr lang="fr-FR" sz="1600" b="1" i="1" dirty="0" smtClean="0">
                  <a:solidFill>
                    <a:srgbClr val="5A5C6C"/>
                  </a:solidFill>
                  <a:latin typeface="Tahoma" charset="0"/>
                </a:rPr>
                <a:t>Non ionisant</a:t>
              </a:r>
            </a:p>
          </p:txBody>
        </p:sp>
        <p:sp>
          <p:nvSpPr>
            <p:cNvPr id="15" name="Text Box 14"/>
            <p:cNvSpPr txBox="1">
              <a:spLocks noChangeArrowheads="1"/>
            </p:cNvSpPr>
            <p:nvPr/>
          </p:nvSpPr>
          <p:spPr bwMode="auto">
            <a:xfrm>
              <a:off x="4341" y="1188"/>
              <a:ext cx="962" cy="211"/>
            </a:xfrm>
            <a:prstGeom prst="rect">
              <a:avLst/>
            </a:prstGeom>
            <a:gradFill rotWithShape="0">
              <a:gsLst>
                <a:gs pos="0">
                  <a:srgbClr val="9999FF"/>
                </a:gs>
                <a:gs pos="100000">
                  <a:srgbClr val="FFFFFF"/>
                </a:gs>
              </a:gsLst>
              <a:lin ang="5400000" scaled="1"/>
            </a:gra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9pPr>
            </a:lstStyle>
            <a:p>
              <a:pPr algn="ctr">
                <a:spcBef>
                  <a:spcPts val="1000"/>
                </a:spcBef>
                <a:defRPr/>
              </a:pPr>
              <a:r>
                <a:rPr lang="fr-FR" sz="1600" b="1" i="1" smtClean="0">
                  <a:solidFill>
                    <a:srgbClr val="5A5C6C"/>
                  </a:solidFill>
                  <a:latin typeface="Tahoma" charset="0"/>
                </a:rPr>
                <a:t>Ionisant</a:t>
              </a:r>
            </a:p>
          </p:txBody>
        </p:sp>
        <p:pic>
          <p:nvPicPr>
            <p:cNvPr id="16" name="Picture 1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943" y="3783"/>
              <a:ext cx="577" cy="378"/>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17" name="Picture 16"/>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943" y="3324"/>
              <a:ext cx="626" cy="287"/>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18" name="Text Box 17"/>
            <p:cNvSpPr txBox="1">
              <a:spLocks noChangeArrowheads="1"/>
            </p:cNvSpPr>
            <p:nvPr/>
          </p:nvSpPr>
          <p:spPr bwMode="auto">
            <a:xfrm>
              <a:off x="1113" y="2460"/>
              <a:ext cx="818" cy="365"/>
            </a:xfrm>
            <a:prstGeom prst="rect">
              <a:avLst/>
            </a:prstGeom>
            <a:solidFill>
              <a:srgbClr val="FFFFFF"/>
            </a:solidFill>
            <a:ln w="9360">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p>
              <a:pPr algn="ctr">
                <a:spcBef>
                  <a:spcPts val="1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b="1">
                  <a:solidFill>
                    <a:srgbClr val="5A5C6C"/>
                  </a:solidFill>
                  <a:latin typeface="Tahoma" pitchFamily="34" charset="0"/>
                </a:rPr>
                <a:t>Réseau</a:t>
              </a:r>
              <a:r>
                <a:rPr lang="fr-FR" sz="1400" b="1">
                  <a:solidFill>
                    <a:srgbClr val="5A5C6C"/>
                  </a:solidFill>
                  <a:latin typeface="Tahoma" pitchFamily="34" charset="0"/>
                </a:rPr>
                <a:t> </a:t>
              </a:r>
              <a:r>
                <a:rPr lang="fr-FR" sz="1600" b="1">
                  <a:solidFill>
                    <a:srgbClr val="5A5C6C"/>
                  </a:solidFill>
                  <a:latin typeface="Tahoma" pitchFamily="34" charset="0"/>
                </a:rPr>
                <a:t>électrique</a:t>
              </a:r>
            </a:p>
          </p:txBody>
        </p:sp>
        <p:sp>
          <p:nvSpPr>
            <p:cNvPr id="19" name="Text Box 18"/>
            <p:cNvSpPr txBox="1">
              <a:spLocks noChangeArrowheads="1"/>
            </p:cNvSpPr>
            <p:nvPr/>
          </p:nvSpPr>
          <p:spPr bwMode="auto">
            <a:xfrm>
              <a:off x="4871" y="2460"/>
              <a:ext cx="769" cy="380"/>
            </a:xfrm>
            <a:prstGeom prst="rect">
              <a:avLst/>
            </a:prstGeom>
            <a:solidFill>
              <a:srgbClr val="FFFFFF"/>
            </a:solidFill>
            <a:ln w="9360">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charset="0"/>
                  <a:ea typeface="ＭＳ Ｐゴシック" charset="0"/>
                  <a:cs typeface="ＭＳ Ｐゴシック" charset="0"/>
                </a:defRPr>
              </a:lvl9pPr>
            </a:lstStyle>
            <a:p>
              <a:pPr algn="ctr">
                <a:spcBef>
                  <a:spcPts val="1000"/>
                </a:spcBef>
                <a:defRPr/>
              </a:pPr>
              <a:r>
                <a:rPr lang="fr-FR" sz="1600" b="1" smtClean="0">
                  <a:solidFill>
                    <a:srgbClr val="5A5C6C"/>
                  </a:solidFill>
                  <a:latin typeface="Tahoma" charset="0"/>
                </a:rPr>
                <a:t>Rayons X</a:t>
              </a:r>
            </a:p>
          </p:txBody>
        </p:sp>
      </p:grpSp>
      <p:sp>
        <p:nvSpPr>
          <p:cNvPr id="20" name="ZoneTexte 19"/>
          <p:cNvSpPr txBox="1"/>
          <p:nvPr/>
        </p:nvSpPr>
        <p:spPr>
          <a:xfrm>
            <a:off x="357158" y="1000108"/>
            <a:ext cx="8215370" cy="646331"/>
          </a:xfrm>
          <a:prstGeom prst="rect">
            <a:avLst/>
          </a:prstGeom>
          <a:noFill/>
        </p:spPr>
        <p:txBody>
          <a:bodyPr wrap="square" rtlCol="0">
            <a:spAutoFit/>
          </a:bodyPr>
          <a:lstStyle/>
          <a:p>
            <a:r>
              <a:rPr lang="fr-FR" dirty="0" smtClean="0"/>
              <a:t>Les ondes électromagnétiques ont un spectre très large allant des très basses fréquences jusqu’aux rayons gamma en passant par le spectre de la lumière visible.</a:t>
            </a:r>
            <a:endParaRPr lang="fr-FR" dirty="0"/>
          </a:p>
        </p:txBody>
      </p:sp>
      <p:cxnSp>
        <p:nvCxnSpPr>
          <p:cNvPr id="22" name="Connecteur droit 21"/>
          <p:cNvCxnSpPr/>
          <p:nvPr/>
        </p:nvCxnSpPr>
        <p:spPr>
          <a:xfrm rot="5400000">
            <a:off x="2131362" y="4069438"/>
            <a:ext cx="1714512" cy="1588"/>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sp>
        <p:nvSpPr>
          <p:cNvPr id="23" name="ZoneTexte 22"/>
          <p:cNvSpPr txBox="1"/>
          <p:nvPr/>
        </p:nvSpPr>
        <p:spPr>
          <a:xfrm>
            <a:off x="2786050" y="4857760"/>
            <a:ext cx="928694" cy="369332"/>
          </a:xfrm>
          <a:prstGeom prst="rect">
            <a:avLst/>
          </a:prstGeom>
          <a:noFill/>
        </p:spPr>
        <p:txBody>
          <a:bodyPr wrap="square" rtlCol="0">
            <a:spAutoFit/>
          </a:bodyPr>
          <a:lstStyle/>
          <a:p>
            <a:r>
              <a:rPr lang="fr-FR" b="1" dirty="0" smtClean="0">
                <a:solidFill>
                  <a:srgbClr val="FF0000"/>
                </a:solidFill>
              </a:rPr>
              <a:t>CPL</a:t>
            </a:r>
            <a:endParaRPr lang="fr-FR" b="1" dirty="0">
              <a:solidFill>
                <a:srgbClr val="FF0000"/>
              </a:solidFill>
            </a:endParaRPr>
          </a:p>
        </p:txBody>
      </p:sp>
      <p:sp>
        <p:nvSpPr>
          <p:cNvPr id="24" name="ZoneTexte 23"/>
          <p:cNvSpPr txBox="1"/>
          <p:nvPr/>
        </p:nvSpPr>
        <p:spPr>
          <a:xfrm>
            <a:off x="500034" y="5929330"/>
            <a:ext cx="8143932" cy="646331"/>
          </a:xfrm>
          <a:prstGeom prst="rect">
            <a:avLst/>
          </a:prstGeom>
          <a:noFill/>
        </p:spPr>
        <p:txBody>
          <a:bodyPr wrap="square" rtlCol="0">
            <a:spAutoFit/>
          </a:bodyPr>
          <a:lstStyle/>
          <a:p>
            <a:r>
              <a:rPr lang="fr-FR" dirty="0" smtClean="0"/>
              <a:t>Nous nous intéresserons ici au </a:t>
            </a:r>
            <a:r>
              <a:rPr lang="fr-FR" b="1" dirty="0" smtClean="0"/>
              <a:t>CPL</a:t>
            </a:r>
            <a:r>
              <a:rPr lang="fr-FR" dirty="0" smtClean="0"/>
              <a:t> ainsi qu’aux </a:t>
            </a:r>
            <a:r>
              <a:rPr lang="fr-FR" b="1" dirty="0" smtClean="0"/>
              <a:t>hyperfréquences</a:t>
            </a:r>
            <a:r>
              <a:rPr lang="fr-FR" dirty="0" smtClean="0"/>
              <a:t> nommées micro-ondes sur le schéma.</a:t>
            </a:r>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ppt_w</p:attrName>
                                        </p:attrNameLst>
                                      </p:cBhvr>
                                      <p:tavLst>
                                        <p:tav tm="0">
                                          <p:val>
                                            <p:strVal val="#ppt_w*0.70"/>
                                          </p:val>
                                        </p:tav>
                                        <p:tav tm="100000">
                                          <p:val>
                                            <p:strVal val="#ppt_w"/>
                                          </p:val>
                                        </p:tav>
                                      </p:tavLst>
                                    </p:anim>
                                    <p:anim calcmode="lin" valueType="num">
                                      <p:cBhvr>
                                        <p:cTn id="16" dur="1000" fill="hold"/>
                                        <p:tgtEl>
                                          <p:spTgt spid="4"/>
                                        </p:tgtEl>
                                        <p:attrNameLst>
                                          <p:attrName>ppt_h</p:attrName>
                                        </p:attrNameLst>
                                      </p:cBhvr>
                                      <p:tavLst>
                                        <p:tav tm="0">
                                          <p:val>
                                            <p:strVal val="#ppt_h"/>
                                          </p:val>
                                        </p:tav>
                                        <p:tav tm="100000">
                                          <p:val>
                                            <p:strVal val="#ppt_h"/>
                                          </p:val>
                                        </p:tav>
                                      </p:tavLst>
                                    </p:anim>
                                    <p:animEffect transition="in" filter="fade">
                                      <p:cBhvr>
                                        <p:cTn id="17" dur="1000"/>
                                        <p:tgtEl>
                                          <p:spTgt spid="4"/>
                                        </p:tgtEl>
                                      </p:cBhvr>
                                    </p:animEffect>
                                  </p:childTnLst>
                                </p:cTn>
                              </p:par>
                              <p:par>
                                <p:cTn id="18" presetID="55" presetClass="entr" presetSubtype="0" fill="hold" grpId="0" nodeType="withEffect">
                                  <p:stCondLst>
                                    <p:cond delay="0"/>
                                  </p:stCondLst>
                                  <p:childTnLst>
                                    <p:set>
                                      <p:cBhvr>
                                        <p:cTn id="19" dur="1" fill="hold">
                                          <p:stCondLst>
                                            <p:cond delay="0"/>
                                          </p:stCondLst>
                                        </p:cTn>
                                        <p:tgtEl>
                                          <p:spTgt spid="23"/>
                                        </p:tgtEl>
                                        <p:attrNameLst>
                                          <p:attrName>style.visibility</p:attrName>
                                        </p:attrNameLst>
                                      </p:cBhvr>
                                      <p:to>
                                        <p:strVal val="visible"/>
                                      </p:to>
                                    </p:set>
                                    <p:anim calcmode="lin" valueType="num">
                                      <p:cBhvr>
                                        <p:cTn id="20" dur="1000" fill="hold"/>
                                        <p:tgtEl>
                                          <p:spTgt spid="23"/>
                                        </p:tgtEl>
                                        <p:attrNameLst>
                                          <p:attrName>ppt_w</p:attrName>
                                        </p:attrNameLst>
                                      </p:cBhvr>
                                      <p:tavLst>
                                        <p:tav tm="0">
                                          <p:val>
                                            <p:strVal val="#ppt_w*0.70"/>
                                          </p:val>
                                        </p:tav>
                                        <p:tav tm="100000">
                                          <p:val>
                                            <p:strVal val="#ppt_w"/>
                                          </p:val>
                                        </p:tav>
                                      </p:tavLst>
                                    </p:anim>
                                    <p:anim calcmode="lin" valueType="num">
                                      <p:cBhvr>
                                        <p:cTn id="21" dur="1000" fill="hold"/>
                                        <p:tgtEl>
                                          <p:spTgt spid="23"/>
                                        </p:tgtEl>
                                        <p:attrNameLst>
                                          <p:attrName>ppt_h</p:attrName>
                                        </p:attrNameLst>
                                      </p:cBhvr>
                                      <p:tavLst>
                                        <p:tav tm="0">
                                          <p:val>
                                            <p:strVal val="#ppt_h"/>
                                          </p:val>
                                        </p:tav>
                                        <p:tav tm="100000">
                                          <p:val>
                                            <p:strVal val="#ppt_h"/>
                                          </p:val>
                                        </p:tav>
                                      </p:tavLst>
                                    </p:anim>
                                    <p:animEffect transition="in" filter="fade">
                                      <p:cBhvr>
                                        <p:cTn id="22" dur="1000"/>
                                        <p:tgtEl>
                                          <p:spTgt spid="23"/>
                                        </p:tgtEl>
                                      </p:cBhvr>
                                    </p:animEffect>
                                  </p:childTnLst>
                                </p:cTn>
                              </p:par>
                            </p:childTnLst>
                          </p:cTn>
                        </p:par>
                        <p:par>
                          <p:cTn id="23" fill="hold">
                            <p:stCondLst>
                              <p:cond delay="1000"/>
                            </p:stCondLst>
                            <p:childTnLst>
                              <p:par>
                                <p:cTn id="24" presetID="55" presetClass="entr" presetSubtype="0" fill="hold" nodeType="afterEffect">
                                  <p:stCondLst>
                                    <p:cond delay="0"/>
                                  </p:stCondLst>
                                  <p:childTnLst>
                                    <p:set>
                                      <p:cBhvr>
                                        <p:cTn id="25" dur="1" fill="hold">
                                          <p:stCondLst>
                                            <p:cond delay="0"/>
                                          </p:stCondLst>
                                        </p:cTn>
                                        <p:tgtEl>
                                          <p:spTgt spid="22"/>
                                        </p:tgtEl>
                                        <p:attrNameLst>
                                          <p:attrName>style.visibility</p:attrName>
                                        </p:attrNameLst>
                                      </p:cBhvr>
                                      <p:to>
                                        <p:strVal val="visible"/>
                                      </p:to>
                                    </p:set>
                                    <p:anim calcmode="lin" valueType="num">
                                      <p:cBhvr>
                                        <p:cTn id="26" dur="1000" fill="hold"/>
                                        <p:tgtEl>
                                          <p:spTgt spid="22"/>
                                        </p:tgtEl>
                                        <p:attrNameLst>
                                          <p:attrName>ppt_w</p:attrName>
                                        </p:attrNameLst>
                                      </p:cBhvr>
                                      <p:tavLst>
                                        <p:tav tm="0">
                                          <p:val>
                                            <p:strVal val="#ppt_w*0.70"/>
                                          </p:val>
                                        </p:tav>
                                        <p:tav tm="100000">
                                          <p:val>
                                            <p:strVal val="#ppt_w"/>
                                          </p:val>
                                        </p:tav>
                                      </p:tavLst>
                                    </p:anim>
                                    <p:anim calcmode="lin" valueType="num">
                                      <p:cBhvr>
                                        <p:cTn id="27" dur="1000" fill="hold"/>
                                        <p:tgtEl>
                                          <p:spTgt spid="22"/>
                                        </p:tgtEl>
                                        <p:attrNameLst>
                                          <p:attrName>ppt_h</p:attrName>
                                        </p:attrNameLst>
                                      </p:cBhvr>
                                      <p:tavLst>
                                        <p:tav tm="0">
                                          <p:val>
                                            <p:strVal val="#ppt_h"/>
                                          </p:val>
                                        </p:tav>
                                        <p:tav tm="100000">
                                          <p:val>
                                            <p:strVal val="#ppt_h"/>
                                          </p:val>
                                        </p:tav>
                                      </p:tavLst>
                                    </p:anim>
                                    <p:animEffect transition="in" filter="fade">
                                      <p:cBhvr>
                                        <p:cTn id="28" dur="1000"/>
                                        <p:tgtEl>
                                          <p:spTgt spid="22"/>
                                        </p:tgtEl>
                                      </p:cBhvr>
                                    </p:animEffect>
                                  </p:childTnLst>
                                </p:cTn>
                              </p:par>
                            </p:childTnLst>
                          </p:cTn>
                        </p:par>
                      </p:childTnLst>
                    </p:cTn>
                  </p:par>
                  <p:par>
                    <p:cTn id="29" fill="hold">
                      <p:stCondLst>
                        <p:cond delay="indefinite"/>
                      </p:stCondLst>
                      <p:childTnLst>
                        <p:par>
                          <p:cTn id="30" fill="hold">
                            <p:stCondLst>
                              <p:cond delay="0"/>
                            </p:stCondLst>
                            <p:childTnLst>
                              <p:par>
                                <p:cTn id="31" presetID="37" presetClass="entr" presetSubtype="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fade">
                                      <p:cBhvr>
                                        <p:cTn id="33" dur="1000"/>
                                        <p:tgtEl>
                                          <p:spTgt spid="24"/>
                                        </p:tgtEl>
                                      </p:cBhvr>
                                    </p:animEffect>
                                    <p:anim calcmode="lin" valueType="num">
                                      <p:cBhvr>
                                        <p:cTn id="34" dur="1000" fill="hold"/>
                                        <p:tgtEl>
                                          <p:spTgt spid="24"/>
                                        </p:tgtEl>
                                        <p:attrNameLst>
                                          <p:attrName>ppt_x</p:attrName>
                                        </p:attrNameLst>
                                      </p:cBhvr>
                                      <p:tavLst>
                                        <p:tav tm="0">
                                          <p:val>
                                            <p:strVal val="#ppt_x"/>
                                          </p:val>
                                        </p:tav>
                                        <p:tav tm="100000">
                                          <p:val>
                                            <p:strVal val="#ppt_x"/>
                                          </p:val>
                                        </p:tav>
                                      </p:tavLst>
                                    </p:anim>
                                    <p:anim calcmode="lin" valueType="num">
                                      <p:cBhvr>
                                        <p:cTn id="35" dur="900" decel="100000" fill="hold"/>
                                        <p:tgtEl>
                                          <p:spTgt spid="24"/>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37" fill="hold">
                            <p:stCondLst>
                              <p:cond delay="1000"/>
                            </p:stCondLst>
                            <p:childTnLst>
                              <p:par>
                                <p:cTn id="38" presetID="6" presetClass="emph" presetSubtype="0" fill="hold" grpId="1" nodeType="afterEffect">
                                  <p:stCondLst>
                                    <p:cond delay="0"/>
                                  </p:stCondLst>
                                  <p:childTnLst>
                                    <p:animScale>
                                      <p:cBhvr>
                                        <p:cTn id="39" dur="3000" fill="hold"/>
                                        <p:tgtEl>
                                          <p:spTgt spid="2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3" grpId="0"/>
      <p:bldP spid="23" grpId="1"/>
      <p:bldP spid="2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00034" y="428604"/>
            <a:ext cx="8280920" cy="1428760"/>
          </a:xfrm>
        </p:spPr>
        <p:txBody>
          <a:bodyPr>
            <a:noAutofit/>
          </a:bodyPr>
          <a:lstStyle/>
          <a:p>
            <a:r>
              <a:rPr lang="fr-FR" sz="2000" dirty="0" smtClean="0">
                <a:solidFill>
                  <a:schemeClr val="tx1"/>
                </a:solidFill>
              </a:rPr>
              <a:t>On ne peut aborder les questions  sanitaires  liés au compteur </a:t>
            </a:r>
            <a:r>
              <a:rPr lang="fr-FR" sz="2000" dirty="0" err="1" smtClean="0">
                <a:solidFill>
                  <a:schemeClr val="tx1"/>
                </a:solidFill>
              </a:rPr>
              <a:t>Linky</a:t>
            </a:r>
            <a:r>
              <a:rPr lang="fr-FR" sz="2000" dirty="0" smtClean="0">
                <a:solidFill>
                  <a:schemeClr val="tx1"/>
                </a:solidFill>
              </a:rPr>
              <a:t> sans parler des </a:t>
            </a:r>
            <a:r>
              <a:rPr lang="fr-FR" sz="2000" b="1" dirty="0" smtClean="0">
                <a:solidFill>
                  <a:schemeClr val="tx1"/>
                </a:solidFill>
              </a:rPr>
              <a:t>effets biologiques des champs électromagnétiques </a:t>
            </a:r>
            <a:r>
              <a:rPr lang="fr-FR" sz="2000" dirty="0" smtClean="0">
                <a:solidFill>
                  <a:schemeClr val="tx1"/>
                </a:solidFill>
              </a:rPr>
              <a:t>pulsés</a:t>
            </a:r>
            <a:r>
              <a:rPr lang="fr-FR" sz="2000" b="1" dirty="0" smtClean="0">
                <a:solidFill>
                  <a:schemeClr val="tx1"/>
                </a:solidFill>
              </a:rPr>
              <a:t> (CEM).</a:t>
            </a:r>
          </a:p>
          <a:p>
            <a:r>
              <a:rPr lang="fr-FR" sz="2000" dirty="0" smtClean="0">
                <a:solidFill>
                  <a:schemeClr val="tx1"/>
                </a:solidFill>
              </a:rPr>
              <a:t>Les termes d’Ondes électromagnétiques </a:t>
            </a:r>
            <a:r>
              <a:rPr lang="fr-FR" sz="2000" b="1" dirty="0" smtClean="0">
                <a:solidFill>
                  <a:schemeClr val="tx1"/>
                </a:solidFill>
              </a:rPr>
              <a:t>(OEM) </a:t>
            </a:r>
            <a:r>
              <a:rPr lang="fr-FR" sz="2000" dirty="0" smtClean="0">
                <a:solidFill>
                  <a:schemeClr val="tx1"/>
                </a:solidFill>
              </a:rPr>
              <a:t>et de </a:t>
            </a:r>
            <a:r>
              <a:rPr lang="fr-FR" sz="2000" b="1" dirty="0" smtClean="0">
                <a:solidFill>
                  <a:schemeClr val="tx1"/>
                </a:solidFill>
              </a:rPr>
              <a:t>CEM </a:t>
            </a:r>
            <a:r>
              <a:rPr lang="fr-FR" sz="2000" dirty="0" smtClean="0">
                <a:solidFill>
                  <a:schemeClr val="tx1"/>
                </a:solidFill>
              </a:rPr>
              <a:t>recouvrent sensiblement la même réalité, même si le physicien distingue les 2 concepts.</a:t>
            </a:r>
          </a:p>
          <a:p>
            <a:endParaRPr lang="fr-FR" sz="2000" b="1" dirty="0" smtClean="0">
              <a:solidFill>
                <a:schemeClr val="tx1"/>
              </a:solidFill>
            </a:endParaRPr>
          </a:p>
          <a:p>
            <a:endParaRPr lang="fr-FR" sz="2000" b="1" dirty="0">
              <a:solidFill>
                <a:schemeClr val="tx1"/>
              </a:solidFill>
            </a:endParaRPr>
          </a:p>
        </p:txBody>
      </p:sp>
      <p:sp>
        <p:nvSpPr>
          <p:cNvPr id="5" name="ZoneTexte 4"/>
          <p:cNvSpPr txBox="1"/>
          <p:nvPr/>
        </p:nvSpPr>
        <p:spPr>
          <a:xfrm>
            <a:off x="1071538" y="1857364"/>
            <a:ext cx="7344816" cy="954107"/>
          </a:xfrm>
          <a:prstGeom prst="rect">
            <a:avLst/>
          </a:prstGeom>
          <a:noFill/>
        </p:spPr>
        <p:txBody>
          <a:bodyPr wrap="square" rtlCol="0">
            <a:spAutoFit/>
          </a:bodyPr>
          <a:lstStyle/>
          <a:p>
            <a:r>
              <a:rPr lang="fr-FR" sz="2400" b="1" dirty="0" smtClean="0"/>
              <a:t>Effets thermiques </a:t>
            </a:r>
            <a:r>
              <a:rPr lang="fr-FR" sz="2400" dirty="0" smtClean="0"/>
              <a:t>:</a:t>
            </a:r>
          </a:p>
          <a:p>
            <a:r>
              <a:rPr lang="fr-FR" sz="1600" dirty="0" smtClean="0"/>
              <a:t>Les normes de protection contre les CEM sont calculés à partir  des seuls 	effets thermiques (voir plus loin).</a:t>
            </a:r>
          </a:p>
        </p:txBody>
      </p:sp>
      <p:sp>
        <p:nvSpPr>
          <p:cNvPr id="6" name="ZoneTexte 5"/>
          <p:cNvSpPr txBox="1"/>
          <p:nvPr/>
        </p:nvSpPr>
        <p:spPr>
          <a:xfrm>
            <a:off x="1071538" y="2857496"/>
            <a:ext cx="7286676" cy="646331"/>
          </a:xfrm>
          <a:prstGeom prst="rect">
            <a:avLst/>
          </a:prstGeom>
          <a:noFill/>
        </p:spPr>
        <p:txBody>
          <a:bodyPr wrap="square" rtlCol="0">
            <a:spAutoFit/>
          </a:bodyPr>
          <a:lstStyle/>
          <a:p>
            <a:r>
              <a:rPr lang="fr-FR" dirty="0" smtClean="0"/>
              <a:t>Les micro-ondes (ou hyperfréquences)  font vibrer les molécules d’eau ce qui provoque un </a:t>
            </a:r>
            <a:r>
              <a:rPr lang="fr-FR" b="1" dirty="0" smtClean="0"/>
              <a:t>échauffement</a:t>
            </a:r>
            <a:r>
              <a:rPr lang="fr-FR" dirty="0" smtClean="0"/>
              <a:t>. C’est le principe du four à micro-ondes. </a:t>
            </a:r>
            <a:endParaRPr lang="fr-FR" dirty="0"/>
          </a:p>
        </p:txBody>
      </p:sp>
      <p:sp>
        <p:nvSpPr>
          <p:cNvPr id="9" name="ZoneTexte 8"/>
          <p:cNvSpPr txBox="1"/>
          <p:nvPr/>
        </p:nvSpPr>
        <p:spPr>
          <a:xfrm>
            <a:off x="1547664" y="4725144"/>
            <a:ext cx="184731" cy="369332"/>
          </a:xfrm>
          <a:prstGeom prst="rect">
            <a:avLst/>
          </a:prstGeom>
          <a:noFill/>
        </p:spPr>
        <p:txBody>
          <a:bodyPr wrap="none" rtlCol="0">
            <a:spAutoFit/>
          </a:bodyPr>
          <a:lstStyle/>
          <a:p>
            <a:endParaRPr lang="fr-FR" dirty="0"/>
          </a:p>
        </p:txBody>
      </p:sp>
      <p:sp>
        <p:nvSpPr>
          <p:cNvPr id="10" name="ZoneTexte 9"/>
          <p:cNvSpPr txBox="1"/>
          <p:nvPr/>
        </p:nvSpPr>
        <p:spPr>
          <a:xfrm>
            <a:off x="1071538" y="3643314"/>
            <a:ext cx="7848872" cy="1366528"/>
          </a:xfrm>
          <a:prstGeom prst="rect">
            <a:avLst/>
          </a:prstGeom>
          <a:noFill/>
        </p:spPr>
        <p:txBody>
          <a:bodyPr wrap="square" rtlCol="0">
            <a:spAutoFit/>
          </a:bodyPr>
          <a:lstStyle/>
          <a:p>
            <a:pPr>
              <a:lnSpc>
                <a:spcPct val="90000"/>
              </a:lnSpc>
              <a:spcBef>
                <a:spcPct val="50000"/>
              </a:spcBef>
            </a:pPr>
            <a:r>
              <a:rPr lang="fr-FR" dirty="0" smtClean="0">
                <a:solidFill>
                  <a:schemeClr val="hlink"/>
                </a:solidFill>
              </a:rPr>
              <a:t>Effets thermiques des </a:t>
            </a:r>
            <a:r>
              <a:rPr lang="fr-FR" dirty="0">
                <a:solidFill>
                  <a:schemeClr val="hlink"/>
                </a:solidFill>
              </a:rPr>
              <a:t> </a:t>
            </a:r>
            <a:r>
              <a:rPr lang="fr-FR" dirty="0" smtClean="0">
                <a:solidFill>
                  <a:schemeClr val="hlink"/>
                </a:solidFill>
              </a:rPr>
              <a:t>CEM :</a:t>
            </a:r>
          </a:p>
          <a:p>
            <a:pPr>
              <a:lnSpc>
                <a:spcPct val="90000"/>
              </a:lnSpc>
              <a:spcBef>
                <a:spcPct val="50000"/>
              </a:spcBef>
            </a:pPr>
            <a:r>
              <a:rPr lang="fr-FR" dirty="0" smtClean="0">
                <a:solidFill>
                  <a:schemeClr val="hlink"/>
                </a:solidFill>
              </a:rPr>
              <a:t>Brûlures, échauffement, sensations de chaleur  </a:t>
            </a:r>
          </a:p>
          <a:p>
            <a:pPr>
              <a:lnSpc>
                <a:spcPct val="90000"/>
              </a:lnSpc>
              <a:spcBef>
                <a:spcPct val="50000"/>
              </a:spcBef>
            </a:pPr>
            <a:r>
              <a:rPr lang="fr-FR" dirty="0" smtClean="0">
                <a:solidFill>
                  <a:schemeClr val="hlink"/>
                </a:solidFill>
              </a:rPr>
              <a:t>pour des expositions brèves et des champs magnétiques élevés  à des </a:t>
            </a:r>
            <a:r>
              <a:rPr lang="fr-FR" b="1" dirty="0" smtClean="0">
                <a:solidFill>
                  <a:schemeClr val="hlink"/>
                </a:solidFill>
              </a:rPr>
              <a:t>niveaux supérieurs à 100µT </a:t>
            </a:r>
            <a:r>
              <a:rPr lang="fr-FR" dirty="0" smtClean="0">
                <a:solidFill>
                  <a:schemeClr val="hlink"/>
                </a:solidFill>
              </a:rPr>
              <a:t>(dans la gamme des très basses fréquences)</a:t>
            </a:r>
            <a:endParaRPr lang="fr-FR" dirty="0"/>
          </a:p>
        </p:txBody>
      </p:sp>
      <p:sp>
        <p:nvSpPr>
          <p:cNvPr id="11" name="ZoneTexte 10"/>
          <p:cNvSpPr txBox="1"/>
          <p:nvPr/>
        </p:nvSpPr>
        <p:spPr>
          <a:xfrm>
            <a:off x="500034" y="5357826"/>
            <a:ext cx="8286808" cy="646331"/>
          </a:xfrm>
          <a:prstGeom prst="rect">
            <a:avLst/>
          </a:prstGeom>
          <a:noFill/>
        </p:spPr>
        <p:txBody>
          <a:bodyPr wrap="square" rtlCol="0">
            <a:spAutoFit/>
          </a:bodyPr>
          <a:lstStyle/>
          <a:p>
            <a:r>
              <a:rPr lang="fr-FR" dirty="0" smtClean="0"/>
              <a:t>Les effets thermiques ne se produisent qu’en présence de champs très importants. Le public ne leur est </a:t>
            </a:r>
            <a:r>
              <a:rPr lang="fr-FR" b="1" dirty="0" smtClean="0"/>
              <a:t>en principe pas exposé</a:t>
            </a:r>
            <a:r>
              <a:rPr lang="fr-FR" dirty="0" smtClean="0"/>
              <a:t>. Il en va </a:t>
            </a:r>
            <a:r>
              <a:rPr lang="fr-FR" b="1" dirty="0" smtClean="0"/>
              <a:t>autrement des effets athermiques</a:t>
            </a:r>
            <a:r>
              <a:rPr lang="fr-FR" dirty="0" smtClean="0"/>
              <a:t>.</a:t>
            </a:r>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anim calcmode="lin" valueType="num">
                                      <p:cBhvr>
                                        <p:cTn id="16" dur="1000" fill="hold"/>
                                        <p:tgtEl>
                                          <p:spTgt spid="6"/>
                                        </p:tgtEl>
                                        <p:attrNameLst>
                                          <p:attrName>ppt_x</p:attrName>
                                        </p:attrNameLst>
                                      </p:cBhvr>
                                      <p:tavLst>
                                        <p:tav tm="0">
                                          <p:val>
                                            <p:strVal val="#ppt_x"/>
                                          </p:val>
                                        </p:tav>
                                        <p:tav tm="100000">
                                          <p:val>
                                            <p:strVal val="#ppt_x"/>
                                          </p:val>
                                        </p:tav>
                                      </p:tavLst>
                                    </p:anim>
                                    <p:anim calcmode="lin" valueType="num">
                                      <p:cBhvr>
                                        <p:cTn id="17" dur="900" decel="100000" fill="hold"/>
                                        <p:tgtEl>
                                          <p:spTgt spid="6"/>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1000"/>
                                        <p:tgtEl>
                                          <p:spTgt spid="10"/>
                                        </p:tgtEl>
                                      </p:cBhvr>
                                    </p:animEffect>
                                    <p:anim calcmode="lin" valueType="num">
                                      <p:cBhvr>
                                        <p:cTn id="24" dur="1000" fill="hold"/>
                                        <p:tgtEl>
                                          <p:spTgt spid="10"/>
                                        </p:tgtEl>
                                        <p:attrNameLst>
                                          <p:attrName>ppt_x</p:attrName>
                                        </p:attrNameLst>
                                      </p:cBhvr>
                                      <p:tavLst>
                                        <p:tav tm="0">
                                          <p:val>
                                            <p:strVal val="#ppt_x"/>
                                          </p:val>
                                        </p:tav>
                                        <p:tav tm="100000">
                                          <p:val>
                                            <p:strVal val="#ppt_x"/>
                                          </p:val>
                                        </p:tav>
                                      </p:tavLst>
                                    </p:anim>
                                    <p:anim calcmode="lin" valueType="num">
                                      <p:cBhvr>
                                        <p:cTn id="25" dur="900" decel="100000" fill="hold"/>
                                        <p:tgtEl>
                                          <p:spTgt spid="10"/>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000"/>
                                        <p:tgtEl>
                                          <p:spTgt spid="11"/>
                                        </p:tgtEl>
                                      </p:cBhvr>
                                    </p:animEffect>
                                    <p:anim calcmode="lin" valueType="num">
                                      <p:cBhvr>
                                        <p:cTn id="32" dur="1000" fill="hold"/>
                                        <p:tgtEl>
                                          <p:spTgt spid="11"/>
                                        </p:tgtEl>
                                        <p:attrNameLst>
                                          <p:attrName>ppt_x</p:attrName>
                                        </p:attrNameLst>
                                      </p:cBhvr>
                                      <p:tavLst>
                                        <p:tav tm="0">
                                          <p:val>
                                            <p:strVal val="#ppt_x"/>
                                          </p:val>
                                        </p:tav>
                                        <p:tav tm="100000">
                                          <p:val>
                                            <p:strVal val="#ppt_x"/>
                                          </p:val>
                                        </p:tav>
                                      </p:tavLst>
                                    </p:anim>
                                    <p:anim calcmode="lin" valueType="num">
                                      <p:cBhvr>
                                        <p:cTn id="33" dur="900" decel="100000" fill="hold"/>
                                        <p:tgtEl>
                                          <p:spTgt spid="11"/>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55576" y="620688"/>
            <a:ext cx="7560840" cy="504056"/>
          </a:xfrm>
        </p:spPr>
        <p:txBody>
          <a:bodyPr>
            <a:normAutofit/>
          </a:bodyPr>
          <a:lstStyle/>
          <a:p>
            <a:pPr>
              <a:buNone/>
            </a:pPr>
            <a:r>
              <a:rPr lang="fr-FR" sz="2400" b="1" dirty="0" smtClean="0"/>
              <a:t>Effets athermiques :</a:t>
            </a:r>
          </a:p>
          <a:p>
            <a:endParaRPr lang="fr-FR" dirty="0"/>
          </a:p>
        </p:txBody>
      </p:sp>
      <p:sp>
        <p:nvSpPr>
          <p:cNvPr id="6" name="ZoneTexte 5"/>
          <p:cNvSpPr txBox="1"/>
          <p:nvPr/>
        </p:nvSpPr>
        <p:spPr>
          <a:xfrm>
            <a:off x="467544" y="1484784"/>
            <a:ext cx="7784462" cy="1477328"/>
          </a:xfrm>
          <a:prstGeom prst="rect">
            <a:avLst/>
          </a:prstGeom>
          <a:noFill/>
        </p:spPr>
        <p:txBody>
          <a:bodyPr wrap="square" rtlCol="0">
            <a:spAutoFit/>
          </a:bodyPr>
          <a:lstStyle/>
          <a:p>
            <a:pPr lvl="1">
              <a:buNone/>
            </a:pPr>
            <a:r>
              <a:rPr lang="fr-FR" dirty="0" smtClean="0"/>
              <a:t>Les effets athermiques sont </a:t>
            </a:r>
            <a:r>
              <a:rPr lang="fr-FR" b="1" dirty="0" smtClean="0"/>
              <a:t>connus depuis les années 1950</a:t>
            </a:r>
            <a:r>
              <a:rPr lang="fr-FR" dirty="0" smtClean="0"/>
              <a:t>. Il existe une importante littérature scientifique à leur sujet, mais ils sont toujours largement ignorés par le grand public et même le corps médical.  Largement reconnus par la communauté scientifique indépendante, ils restent niés par les promoteurs des technologies sans fil.</a:t>
            </a:r>
          </a:p>
        </p:txBody>
      </p:sp>
      <p:sp>
        <p:nvSpPr>
          <p:cNvPr id="10" name="ZoneTexte 9"/>
          <p:cNvSpPr txBox="1"/>
          <p:nvPr/>
        </p:nvSpPr>
        <p:spPr>
          <a:xfrm>
            <a:off x="2555776" y="3284984"/>
            <a:ext cx="3071834" cy="369332"/>
          </a:xfrm>
          <a:prstGeom prst="rect">
            <a:avLst/>
          </a:prstGeom>
          <a:noFill/>
        </p:spPr>
        <p:txBody>
          <a:bodyPr wrap="square" rtlCol="0">
            <a:spAutoFit/>
          </a:bodyPr>
          <a:lstStyle/>
          <a:p>
            <a:pPr algn="ctr"/>
            <a:r>
              <a:rPr lang="fr-FR" b="1" dirty="0" smtClean="0"/>
              <a:t>Mécanismes.</a:t>
            </a:r>
            <a:endParaRPr lang="fr-FR" dirty="0"/>
          </a:p>
        </p:txBody>
      </p:sp>
      <p:sp>
        <p:nvSpPr>
          <p:cNvPr id="11" name="ZoneTexte 10"/>
          <p:cNvSpPr txBox="1"/>
          <p:nvPr/>
        </p:nvSpPr>
        <p:spPr>
          <a:xfrm>
            <a:off x="539552" y="4005064"/>
            <a:ext cx="8136904" cy="923330"/>
          </a:xfrm>
          <a:prstGeom prst="rect">
            <a:avLst/>
          </a:prstGeom>
          <a:noFill/>
        </p:spPr>
        <p:txBody>
          <a:bodyPr wrap="square" rtlCol="0">
            <a:spAutoFit/>
          </a:bodyPr>
          <a:lstStyle/>
          <a:p>
            <a:r>
              <a:rPr lang="fr-FR" dirty="0" smtClean="0"/>
              <a:t>Les mécanismes bioélectriques en jeu sont encore mal connus et font l’objet d’études en cours. Celles-ci ont dores et déjà pu mettre en lumières 2 modes d’action des CEM au niveau cellulaire qui restent à confirmer et compléter.</a:t>
            </a:r>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900" decel="100000" fill="hold"/>
                                        <p:tgtEl>
                                          <p:spTgt spid="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anim calcmode="lin" valueType="num">
                                      <p:cBhvr>
                                        <p:cTn id="16" dur="1000" fill="hold"/>
                                        <p:tgtEl>
                                          <p:spTgt spid="10"/>
                                        </p:tgtEl>
                                        <p:attrNameLst>
                                          <p:attrName>ppt_x</p:attrName>
                                        </p:attrNameLst>
                                      </p:cBhvr>
                                      <p:tavLst>
                                        <p:tav tm="0">
                                          <p:val>
                                            <p:strVal val="#ppt_x"/>
                                          </p:val>
                                        </p:tav>
                                        <p:tav tm="100000">
                                          <p:val>
                                            <p:strVal val="#ppt_x"/>
                                          </p:val>
                                        </p:tav>
                                      </p:tavLst>
                                    </p:anim>
                                    <p:anim calcmode="lin" valueType="num">
                                      <p:cBhvr>
                                        <p:cTn id="17" dur="900" decel="100000" fill="hold"/>
                                        <p:tgtEl>
                                          <p:spTgt spid="10"/>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par>
                          <p:cTn id="19" fill="hold">
                            <p:stCondLst>
                              <p:cond delay="1000"/>
                            </p:stCondLst>
                            <p:childTnLst>
                              <p:par>
                                <p:cTn id="20" presetID="37" presetClass="entr" presetSubtype="0" fill="hold" grpId="1"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900" decel="100000" fill="hold"/>
                                        <p:tgtEl>
                                          <p:spTgt spid="11"/>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1"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467544" y="2636912"/>
            <a:ext cx="8136904" cy="1200329"/>
          </a:xfrm>
          <a:prstGeom prst="rect">
            <a:avLst/>
          </a:prstGeom>
          <a:noFill/>
        </p:spPr>
        <p:txBody>
          <a:bodyPr wrap="square" rtlCol="0">
            <a:spAutoFit/>
          </a:bodyPr>
          <a:lstStyle/>
          <a:p>
            <a:r>
              <a:rPr lang="fr-FR" dirty="0" smtClean="0"/>
              <a:t>A  partir d’une certaine intensité ces vibrations constituent une agression mécanique de la membrane cellulaire qui engendre un </a:t>
            </a:r>
            <a:r>
              <a:rPr lang="fr-FR" b="1" dirty="0" smtClean="0"/>
              <a:t>état inflammatoire  </a:t>
            </a:r>
            <a:r>
              <a:rPr lang="fr-FR" dirty="0" smtClean="0"/>
              <a:t>duquel découle toute une cascade de réactions métaboliques délétères (protéines de stress, actions des lymphocytes, production de radicaux libres, …).</a:t>
            </a:r>
            <a:endParaRPr lang="fr-FR" dirty="0"/>
          </a:p>
        </p:txBody>
      </p:sp>
      <p:sp>
        <p:nvSpPr>
          <p:cNvPr id="6" name="ZoneTexte 5"/>
          <p:cNvSpPr txBox="1"/>
          <p:nvPr/>
        </p:nvSpPr>
        <p:spPr>
          <a:xfrm>
            <a:off x="539552" y="4149080"/>
            <a:ext cx="7929618" cy="923330"/>
          </a:xfrm>
          <a:prstGeom prst="rect">
            <a:avLst/>
          </a:prstGeom>
          <a:noFill/>
        </p:spPr>
        <p:txBody>
          <a:bodyPr wrap="square" rtlCol="0">
            <a:spAutoFit/>
          </a:bodyPr>
          <a:lstStyle/>
          <a:p>
            <a:r>
              <a:rPr lang="fr-FR" dirty="0" smtClean="0"/>
              <a:t>Cette inflammation est le plus souvent sourde et chronique. L’apparition des symptômes se fait après un </a:t>
            </a:r>
            <a:r>
              <a:rPr lang="fr-FR" b="1" dirty="0" smtClean="0"/>
              <a:t>temps de latence </a:t>
            </a:r>
            <a:r>
              <a:rPr lang="fr-FR" dirty="0" smtClean="0"/>
              <a:t>de plusieurs années, ce qui rend difficile la mise en relation des effets avec la cause.</a:t>
            </a:r>
            <a:endParaRPr lang="fr-FR" dirty="0"/>
          </a:p>
        </p:txBody>
      </p:sp>
      <p:sp>
        <p:nvSpPr>
          <p:cNvPr id="7" name="ZoneTexte 6"/>
          <p:cNvSpPr txBox="1"/>
          <p:nvPr/>
        </p:nvSpPr>
        <p:spPr>
          <a:xfrm>
            <a:off x="571440" y="1412776"/>
            <a:ext cx="8177024" cy="923330"/>
          </a:xfrm>
          <a:prstGeom prst="rect">
            <a:avLst/>
          </a:prstGeom>
          <a:noFill/>
        </p:spPr>
        <p:txBody>
          <a:bodyPr wrap="square" rtlCol="0">
            <a:spAutoFit/>
          </a:bodyPr>
          <a:lstStyle/>
          <a:p>
            <a:r>
              <a:rPr lang="fr-FR" dirty="0" smtClean="0"/>
              <a:t>Les </a:t>
            </a:r>
            <a:r>
              <a:rPr lang="fr-FR" dirty="0" smtClean="0"/>
              <a:t>ondes EM font </a:t>
            </a:r>
            <a:r>
              <a:rPr lang="fr-FR" b="1" dirty="0" smtClean="0"/>
              <a:t>vibrer les cristaux de magnétite </a:t>
            </a:r>
            <a:r>
              <a:rPr lang="fr-FR" dirty="0" smtClean="0"/>
              <a:t>contenus dans nos </a:t>
            </a:r>
            <a:r>
              <a:rPr lang="fr-FR" dirty="0" err="1" smtClean="0"/>
              <a:t>magnétosomes</a:t>
            </a:r>
            <a:r>
              <a:rPr lang="fr-FR" dirty="0" smtClean="0"/>
              <a:t>, </a:t>
            </a:r>
            <a:r>
              <a:rPr lang="fr-FR" dirty="0" smtClean="0"/>
              <a:t>organites situés au sein de nos cellules  dans certaines parties du corps, comme chez de nombreuses espèces animales.</a:t>
            </a:r>
            <a:endParaRPr lang="fr-FR" dirty="0"/>
          </a:p>
        </p:txBody>
      </p:sp>
      <p:sp>
        <p:nvSpPr>
          <p:cNvPr id="8" name="ZoneTexte 7"/>
          <p:cNvSpPr txBox="1"/>
          <p:nvPr/>
        </p:nvSpPr>
        <p:spPr>
          <a:xfrm>
            <a:off x="611560" y="908720"/>
            <a:ext cx="4320480" cy="369332"/>
          </a:xfrm>
          <a:prstGeom prst="rect">
            <a:avLst/>
          </a:prstGeom>
          <a:noFill/>
        </p:spPr>
        <p:txBody>
          <a:bodyPr wrap="square" rtlCol="0">
            <a:spAutoFit/>
          </a:bodyPr>
          <a:lstStyle/>
          <a:p>
            <a:r>
              <a:rPr lang="fr-FR" dirty="0" smtClean="0"/>
              <a:t>1. </a:t>
            </a:r>
            <a:r>
              <a:rPr lang="fr-FR" b="1" dirty="0" smtClean="0"/>
              <a:t>Au niveau des </a:t>
            </a:r>
            <a:r>
              <a:rPr lang="fr-FR" b="1" dirty="0" err="1" smtClean="0"/>
              <a:t>magnétosomes</a:t>
            </a:r>
            <a:endParaRPr lang="fr-FR" b="1"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anim calcmode="lin" valueType="num">
                                      <p:cBhvr>
                                        <p:cTn id="16" dur="1000" fill="hold"/>
                                        <p:tgtEl>
                                          <p:spTgt spid="6"/>
                                        </p:tgtEl>
                                        <p:attrNameLst>
                                          <p:attrName>ppt_x</p:attrName>
                                        </p:attrNameLst>
                                      </p:cBhvr>
                                      <p:tavLst>
                                        <p:tav tm="0">
                                          <p:val>
                                            <p:strVal val="#ppt_x"/>
                                          </p:val>
                                        </p:tav>
                                        <p:tav tm="100000">
                                          <p:val>
                                            <p:strVal val="#ppt_x"/>
                                          </p:val>
                                        </p:tav>
                                      </p:tavLst>
                                    </p:anim>
                                    <p:anim calcmode="lin" valueType="num">
                                      <p:cBhvr>
                                        <p:cTn id="17" dur="900" decel="100000" fill="hold"/>
                                        <p:tgtEl>
                                          <p:spTgt spid="6"/>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900" decel="100000" fill="hold"/>
                                        <p:tgtEl>
                                          <p:spTgt spid="7"/>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71600" y="836712"/>
            <a:ext cx="6624736" cy="369332"/>
          </a:xfrm>
          <a:prstGeom prst="rect">
            <a:avLst/>
          </a:prstGeom>
          <a:noFill/>
        </p:spPr>
        <p:txBody>
          <a:bodyPr wrap="square" rtlCol="0">
            <a:spAutoFit/>
          </a:bodyPr>
          <a:lstStyle/>
          <a:p>
            <a:r>
              <a:rPr lang="fr-FR" dirty="0" smtClean="0"/>
              <a:t>2. </a:t>
            </a:r>
            <a:r>
              <a:rPr lang="fr-FR" b="1" dirty="0" smtClean="0"/>
              <a:t>Au niveau de l’équilibre bioélectrique de la cellule</a:t>
            </a:r>
            <a:endParaRPr lang="fr-FR" b="1" dirty="0"/>
          </a:p>
        </p:txBody>
      </p:sp>
      <p:sp>
        <p:nvSpPr>
          <p:cNvPr id="3" name="ZoneTexte 2"/>
          <p:cNvSpPr txBox="1"/>
          <p:nvPr/>
        </p:nvSpPr>
        <p:spPr>
          <a:xfrm>
            <a:off x="395536" y="1700808"/>
            <a:ext cx="8217186" cy="1200329"/>
          </a:xfrm>
          <a:prstGeom prst="rect">
            <a:avLst/>
          </a:prstGeom>
          <a:noFill/>
        </p:spPr>
        <p:txBody>
          <a:bodyPr wrap="square" rtlCol="0">
            <a:spAutoFit/>
          </a:bodyPr>
          <a:lstStyle/>
          <a:p>
            <a:r>
              <a:rPr lang="fr-FR" dirty="0" smtClean="0"/>
              <a:t>Les radiofréquences modifient l’</a:t>
            </a:r>
            <a:r>
              <a:rPr lang="fr-FR" dirty="0" err="1" smtClean="0"/>
              <a:t>équibilibre</a:t>
            </a:r>
            <a:r>
              <a:rPr lang="fr-FR" dirty="0" smtClean="0"/>
              <a:t> bioélectrique de la membrane cellulaire, la rendant </a:t>
            </a:r>
            <a:r>
              <a:rPr lang="fr-FR" b="1" dirty="0" smtClean="0"/>
              <a:t>plus perméable à certains toxiques</a:t>
            </a:r>
            <a:r>
              <a:rPr lang="fr-FR" dirty="0" smtClean="0"/>
              <a:t> </a:t>
            </a:r>
            <a:r>
              <a:rPr lang="fr-FR" dirty="0" smtClean="0"/>
              <a:t>ou pathogènes, ce qui peut expliquer le l’</a:t>
            </a:r>
            <a:r>
              <a:rPr lang="fr-FR" dirty="0" err="1" smtClean="0"/>
              <a:t>électrohypersensiblité</a:t>
            </a:r>
            <a:r>
              <a:rPr lang="fr-FR" dirty="0" smtClean="0"/>
              <a:t> s’accompagne souvent de sensibilité chimique multiple </a:t>
            </a:r>
            <a:r>
              <a:rPr lang="fr-FR" dirty="0" smtClean="0"/>
              <a:t>(</a:t>
            </a:r>
            <a:r>
              <a:rPr lang="fr-FR" dirty="0" smtClean="0"/>
              <a:t>MCS) sans que l’on sache ce qui est premier, de l’EHS ou du MCS</a:t>
            </a:r>
            <a:endParaRPr lang="fr-FR" dirty="0"/>
          </a:p>
        </p:txBody>
      </p:sp>
      <p:sp>
        <p:nvSpPr>
          <p:cNvPr id="4" name="ZoneTexte 3"/>
          <p:cNvSpPr txBox="1"/>
          <p:nvPr/>
        </p:nvSpPr>
        <p:spPr>
          <a:xfrm>
            <a:off x="467544" y="4365104"/>
            <a:ext cx="7848872" cy="923330"/>
          </a:xfrm>
          <a:prstGeom prst="rect">
            <a:avLst/>
          </a:prstGeom>
          <a:noFill/>
        </p:spPr>
        <p:txBody>
          <a:bodyPr wrap="square" rtlCol="0">
            <a:spAutoFit/>
          </a:bodyPr>
          <a:lstStyle/>
          <a:p>
            <a:r>
              <a:rPr lang="fr-FR" dirty="0" smtClean="0"/>
              <a:t>Dans ce cas les </a:t>
            </a:r>
            <a:r>
              <a:rPr lang="fr-FR" b="1" dirty="0" smtClean="0"/>
              <a:t>radicaux libres</a:t>
            </a:r>
            <a:r>
              <a:rPr lang="fr-FR" dirty="0" smtClean="0"/>
              <a:t>, sources de l’inflammation, sont « stimulés »  par les CEM et viennent perturber l’ensemble du fonctionnement cellulaire par un effet de cascade. </a:t>
            </a:r>
            <a:endParaRPr lang="fr-FR" dirty="0"/>
          </a:p>
        </p:txBody>
      </p:sp>
      <p:sp>
        <p:nvSpPr>
          <p:cNvPr id="6" name="ZoneTexte 5"/>
          <p:cNvSpPr txBox="1"/>
          <p:nvPr/>
        </p:nvSpPr>
        <p:spPr>
          <a:xfrm>
            <a:off x="539552" y="3284984"/>
            <a:ext cx="7704856" cy="646331"/>
          </a:xfrm>
          <a:prstGeom prst="rect">
            <a:avLst/>
          </a:prstGeom>
          <a:noFill/>
        </p:spPr>
        <p:txBody>
          <a:bodyPr wrap="square" rtlCol="0">
            <a:spAutoFit/>
          </a:bodyPr>
          <a:lstStyle/>
          <a:p>
            <a:r>
              <a:rPr lang="fr-FR" dirty="0" smtClean="0"/>
              <a:t>Une étude récente a montré qu’un </a:t>
            </a:r>
            <a:r>
              <a:rPr lang="fr-FR" b="1" dirty="0" smtClean="0"/>
              <a:t>état inflammatoire fragilise </a:t>
            </a:r>
            <a:r>
              <a:rPr lang="fr-FR" dirty="0" smtClean="0"/>
              <a:t>les cellules par rapport aux CEM. </a:t>
            </a:r>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900" decel="100000" fill="hold"/>
                                        <p:tgtEl>
                                          <p:spTgt spid="3"/>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anim calcmode="lin" valueType="num">
                                      <p:cBhvr>
                                        <p:cTn id="16" dur="1000" fill="hold"/>
                                        <p:tgtEl>
                                          <p:spTgt spid="6"/>
                                        </p:tgtEl>
                                        <p:attrNameLst>
                                          <p:attrName>ppt_x</p:attrName>
                                        </p:attrNameLst>
                                      </p:cBhvr>
                                      <p:tavLst>
                                        <p:tav tm="0">
                                          <p:val>
                                            <p:strVal val="#ppt_x"/>
                                          </p:val>
                                        </p:tav>
                                        <p:tav tm="100000">
                                          <p:val>
                                            <p:strVal val="#ppt_x"/>
                                          </p:val>
                                        </p:tav>
                                      </p:tavLst>
                                    </p:anim>
                                    <p:anim calcmode="lin" valueType="num">
                                      <p:cBhvr>
                                        <p:cTn id="17" dur="900" decel="100000" fill="hold"/>
                                        <p:tgtEl>
                                          <p:spTgt spid="6"/>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1000"/>
                                        <p:tgtEl>
                                          <p:spTgt spid="4"/>
                                        </p:tgtEl>
                                      </p:cBhvr>
                                    </p:animEffect>
                                    <p:anim calcmode="lin" valueType="num">
                                      <p:cBhvr>
                                        <p:cTn id="24" dur="1000" fill="hold"/>
                                        <p:tgtEl>
                                          <p:spTgt spid="4"/>
                                        </p:tgtEl>
                                        <p:attrNameLst>
                                          <p:attrName>ppt_x</p:attrName>
                                        </p:attrNameLst>
                                      </p:cBhvr>
                                      <p:tavLst>
                                        <p:tav tm="0">
                                          <p:val>
                                            <p:strVal val="#ppt_x"/>
                                          </p:val>
                                        </p:tav>
                                        <p:tav tm="100000">
                                          <p:val>
                                            <p:strVal val="#ppt_x"/>
                                          </p:val>
                                        </p:tav>
                                      </p:tavLst>
                                    </p:anim>
                                    <p:anim calcmode="lin" valueType="num">
                                      <p:cBhvr>
                                        <p:cTn id="25" dur="900" decel="100000" fill="hold"/>
                                        <p:tgtEl>
                                          <p:spTgt spid="4"/>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571504"/>
          </a:xfrm>
        </p:spPr>
        <p:txBody>
          <a:bodyPr>
            <a:normAutofit fontScale="90000"/>
          </a:bodyPr>
          <a:lstStyle/>
          <a:p>
            <a:r>
              <a:rPr lang="fr-FR" sz="2700" b="1" dirty="0" smtClean="0">
                <a:solidFill>
                  <a:srgbClr val="6938C2"/>
                </a:solidFill>
              </a:rPr>
              <a:t/>
            </a:r>
            <a:br>
              <a:rPr lang="fr-FR" sz="2700" b="1" dirty="0" smtClean="0">
                <a:solidFill>
                  <a:srgbClr val="6938C2"/>
                </a:solidFill>
              </a:rPr>
            </a:br>
            <a:r>
              <a:rPr lang="fr-FR" sz="2700" b="1" dirty="0" smtClean="0">
                <a:solidFill>
                  <a:srgbClr val="6938C2"/>
                </a:solidFill>
              </a:rPr>
              <a:t/>
            </a:r>
            <a:br>
              <a:rPr lang="fr-FR" sz="2700" b="1" dirty="0" smtClean="0">
                <a:solidFill>
                  <a:srgbClr val="6938C2"/>
                </a:solidFill>
              </a:rPr>
            </a:br>
            <a:r>
              <a:rPr lang="fr-FR" sz="2700" b="1" dirty="0" smtClean="0">
                <a:solidFill>
                  <a:srgbClr val="6938C2"/>
                </a:solidFill>
              </a:rPr>
              <a:t>Les principaux effets athermiques </a:t>
            </a:r>
            <a:r>
              <a:rPr lang="fr-FR" sz="2700" b="1" dirty="0" smtClean="0">
                <a:solidFill>
                  <a:schemeClr val="accent2"/>
                </a:solidFill>
              </a:rPr>
              <a:t/>
            </a:r>
            <a:br>
              <a:rPr lang="fr-FR" sz="2700" b="1" dirty="0" smtClean="0">
                <a:solidFill>
                  <a:schemeClr val="accent2"/>
                </a:solidFill>
              </a:rPr>
            </a:br>
            <a:endParaRPr lang="fr-FR" sz="2700" dirty="0"/>
          </a:p>
        </p:txBody>
      </p:sp>
      <p:sp>
        <p:nvSpPr>
          <p:cNvPr id="4" name="Rectangle 3"/>
          <p:cNvSpPr>
            <a:spLocks noGrp="1" noChangeArrowheads="1"/>
          </p:cNvSpPr>
          <p:nvPr>
            <p:ph idx="1"/>
          </p:nvPr>
        </p:nvSpPr>
        <p:spPr>
          <a:xfrm>
            <a:off x="285720" y="1071546"/>
            <a:ext cx="8229600" cy="1008113"/>
          </a:xfrm>
        </p:spPr>
        <p:txBody>
          <a:bodyPr>
            <a:normAutofit/>
          </a:bodyPr>
          <a:lstStyle/>
          <a:p>
            <a:pPr eaLnBrk="1" hangingPunct="1">
              <a:lnSpc>
                <a:spcPct val="90000"/>
              </a:lnSpc>
              <a:spcBef>
                <a:spcPct val="50000"/>
              </a:spcBef>
              <a:buClrTx/>
              <a:buSzTx/>
              <a:buFont typeface="Wingdings" pitchFamily="2" charset="2"/>
              <a:buChar char="ü"/>
            </a:pPr>
            <a:r>
              <a:rPr lang="fr-FR" sz="1800" b="1" u="sng" dirty="0" smtClean="0">
                <a:solidFill>
                  <a:schemeClr val="hlink"/>
                </a:solidFill>
              </a:rPr>
              <a:t>Comportementaux:</a:t>
            </a:r>
          </a:p>
          <a:p>
            <a:pPr eaLnBrk="1" hangingPunct="1">
              <a:lnSpc>
                <a:spcPct val="90000"/>
              </a:lnSpc>
              <a:spcBef>
                <a:spcPct val="50000"/>
              </a:spcBef>
              <a:buClrTx/>
              <a:buSzTx/>
              <a:buFont typeface="Wingdings" pitchFamily="2" charset="2"/>
              <a:buNone/>
            </a:pPr>
            <a:r>
              <a:rPr lang="fr-FR" sz="1800" dirty="0" smtClean="0">
                <a:solidFill>
                  <a:schemeClr val="hlink"/>
                </a:solidFill>
              </a:rPr>
              <a:t>     -Irritabilité, tension nerveuse, contractures, problèmes de sommeil, rythmes circadiens perturbés, agressivité, fatigue…</a:t>
            </a:r>
          </a:p>
          <a:p>
            <a:pPr eaLnBrk="1" hangingPunct="1">
              <a:lnSpc>
                <a:spcPct val="90000"/>
              </a:lnSpc>
              <a:spcBef>
                <a:spcPct val="50000"/>
              </a:spcBef>
              <a:buClrTx/>
              <a:buSzTx/>
              <a:buFont typeface="Wingdings" pitchFamily="2" charset="2"/>
              <a:buNone/>
            </a:pPr>
            <a:endParaRPr lang="fr-FR" sz="2400" u="sng" dirty="0" smtClean="0">
              <a:solidFill>
                <a:schemeClr val="accent2"/>
              </a:solidFill>
              <a:cs typeface="Times New Roman" pitchFamily="18" charset="0"/>
            </a:endParaRPr>
          </a:p>
          <a:p>
            <a:pPr eaLnBrk="1" hangingPunct="1">
              <a:lnSpc>
                <a:spcPct val="90000"/>
              </a:lnSpc>
              <a:spcBef>
                <a:spcPct val="50000"/>
              </a:spcBef>
              <a:buClrTx/>
              <a:buSzTx/>
              <a:buFont typeface="Wingdings" pitchFamily="2" charset="2"/>
              <a:buNone/>
            </a:pPr>
            <a:endParaRPr lang="fr-FR" sz="2400" u="sng" dirty="0" smtClean="0">
              <a:solidFill>
                <a:schemeClr val="accent2"/>
              </a:solidFill>
            </a:endParaRPr>
          </a:p>
          <a:p>
            <a:pPr eaLnBrk="1" hangingPunct="1">
              <a:lnSpc>
                <a:spcPct val="90000"/>
              </a:lnSpc>
              <a:spcBef>
                <a:spcPct val="50000"/>
              </a:spcBef>
              <a:buClrTx/>
              <a:buSzTx/>
              <a:buFont typeface="Wingdings" pitchFamily="2" charset="2"/>
              <a:buNone/>
            </a:pPr>
            <a:endParaRPr lang="fr-FR" sz="2400" u="sng" dirty="0" smtClean="0"/>
          </a:p>
          <a:p>
            <a:pPr eaLnBrk="1" hangingPunct="1">
              <a:lnSpc>
                <a:spcPct val="90000"/>
              </a:lnSpc>
              <a:spcBef>
                <a:spcPct val="50000"/>
              </a:spcBef>
              <a:buClrTx/>
              <a:buSzTx/>
              <a:buFont typeface="Wingdings" pitchFamily="2" charset="2"/>
              <a:buAutoNum type="arabicPeriod"/>
            </a:pPr>
            <a:endParaRPr lang="fr-FR" sz="2000" dirty="0" smtClean="0"/>
          </a:p>
          <a:p>
            <a:pPr eaLnBrk="1" hangingPunct="1">
              <a:lnSpc>
                <a:spcPct val="90000"/>
              </a:lnSpc>
            </a:pPr>
            <a:endParaRPr lang="fr-FR" sz="2800" dirty="0" smtClean="0"/>
          </a:p>
        </p:txBody>
      </p:sp>
      <p:sp>
        <p:nvSpPr>
          <p:cNvPr id="5" name="ZoneTexte 4"/>
          <p:cNvSpPr txBox="1"/>
          <p:nvPr/>
        </p:nvSpPr>
        <p:spPr>
          <a:xfrm>
            <a:off x="357158" y="2143116"/>
            <a:ext cx="8424936" cy="1505027"/>
          </a:xfrm>
          <a:prstGeom prst="rect">
            <a:avLst/>
          </a:prstGeom>
          <a:noFill/>
        </p:spPr>
        <p:txBody>
          <a:bodyPr wrap="square" rtlCol="0">
            <a:spAutoFit/>
          </a:bodyPr>
          <a:lstStyle/>
          <a:p>
            <a:pPr>
              <a:lnSpc>
                <a:spcPct val="90000"/>
              </a:lnSpc>
              <a:spcBef>
                <a:spcPct val="50000"/>
              </a:spcBef>
              <a:buFont typeface="Wingdings" pitchFamily="2" charset="2"/>
              <a:buChar char="ü"/>
            </a:pPr>
            <a:r>
              <a:rPr lang="fr-FR" b="1" u="sng" dirty="0" smtClean="0">
                <a:solidFill>
                  <a:schemeClr val="hlink"/>
                </a:solidFill>
              </a:rPr>
              <a:t>Physiopathologiques</a:t>
            </a:r>
            <a:r>
              <a:rPr lang="fr-FR" u="sng" dirty="0" smtClean="0">
                <a:solidFill>
                  <a:schemeClr val="hlink"/>
                </a:solidFill>
              </a:rPr>
              <a:t>:</a:t>
            </a:r>
          </a:p>
          <a:p>
            <a:pPr>
              <a:lnSpc>
                <a:spcPct val="90000"/>
              </a:lnSpc>
              <a:spcBef>
                <a:spcPct val="50000"/>
              </a:spcBef>
            </a:pPr>
            <a:r>
              <a:rPr lang="fr-FR" dirty="0" smtClean="0">
                <a:solidFill>
                  <a:schemeClr val="hlink"/>
                </a:solidFill>
              </a:rPr>
              <a:t>24 </a:t>
            </a:r>
            <a:r>
              <a:rPr lang="fr-FR" dirty="0">
                <a:solidFill>
                  <a:schemeClr val="hlink"/>
                </a:solidFill>
              </a:rPr>
              <a:t>études réalisées en Europe et aux USA</a:t>
            </a:r>
            <a:r>
              <a:rPr lang="fr-FR" dirty="0" smtClean="0">
                <a:solidFill>
                  <a:schemeClr val="hlink"/>
                </a:solidFill>
              </a:rPr>
              <a:t>, complètement </a:t>
            </a:r>
            <a:r>
              <a:rPr lang="fr-FR" dirty="0">
                <a:solidFill>
                  <a:schemeClr val="hlink"/>
                </a:solidFill>
              </a:rPr>
              <a:t>reconnues par la communauté scientifique internationale confirment les effets suivants, au delà  de </a:t>
            </a:r>
            <a:r>
              <a:rPr lang="fr-FR" b="1" dirty="0">
                <a:solidFill>
                  <a:schemeClr val="hlink"/>
                </a:solidFill>
              </a:rPr>
              <a:t>0,4 µT </a:t>
            </a:r>
            <a:r>
              <a:rPr lang="fr-FR" dirty="0" smtClean="0">
                <a:solidFill>
                  <a:schemeClr val="hlink"/>
                </a:solidFill>
              </a:rPr>
              <a:t>(soit 400 fois sous le niveau d’apparition des effets thermiques):</a:t>
            </a:r>
            <a:endParaRPr lang="fr-FR" dirty="0">
              <a:solidFill>
                <a:schemeClr val="hlink"/>
              </a:solidFill>
            </a:endParaRPr>
          </a:p>
          <a:p>
            <a:endParaRPr lang="fr-FR" dirty="0"/>
          </a:p>
        </p:txBody>
      </p:sp>
      <p:sp>
        <p:nvSpPr>
          <p:cNvPr id="6" name="ZoneTexte 5"/>
          <p:cNvSpPr txBox="1"/>
          <p:nvPr/>
        </p:nvSpPr>
        <p:spPr>
          <a:xfrm>
            <a:off x="928662" y="3429000"/>
            <a:ext cx="7776864" cy="1228028"/>
          </a:xfrm>
          <a:prstGeom prst="rect">
            <a:avLst/>
          </a:prstGeom>
          <a:noFill/>
        </p:spPr>
        <p:txBody>
          <a:bodyPr wrap="square" rtlCol="0">
            <a:spAutoFit/>
          </a:bodyPr>
          <a:lstStyle/>
          <a:p>
            <a:pPr>
              <a:lnSpc>
                <a:spcPct val="90000"/>
              </a:lnSpc>
              <a:spcBef>
                <a:spcPct val="50000"/>
              </a:spcBef>
              <a:buFont typeface="Courier New" pitchFamily="49" charset="0"/>
              <a:buChar char="o"/>
            </a:pPr>
            <a:r>
              <a:rPr lang="fr-FR" b="1" dirty="0" smtClean="0">
                <a:solidFill>
                  <a:schemeClr val="hlink"/>
                </a:solidFill>
                <a:cs typeface="Times New Roman" pitchFamily="18" charset="0"/>
              </a:rPr>
              <a:t> perturbations des flux d'ions calciques in vitro</a:t>
            </a:r>
          </a:p>
          <a:p>
            <a:pPr>
              <a:lnSpc>
                <a:spcPct val="90000"/>
              </a:lnSpc>
              <a:spcBef>
                <a:spcPct val="50000"/>
              </a:spcBef>
            </a:pPr>
            <a:r>
              <a:rPr lang="fr-FR" dirty="0" smtClean="0">
                <a:solidFill>
                  <a:schemeClr val="hlink"/>
                </a:solidFill>
                <a:cs typeface="Times New Roman" pitchFamily="18" charset="0"/>
              </a:rPr>
              <a:t>l'ion calcium est un des messagers les plus importants du signal cellulaire. Il intervient dans de nombreux processus physiologiques vitaux (excitabilité de la cellule nerveuse, libération de neurotransmetteurs,... ).</a:t>
            </a:r>
            <a:endParaRPr lang="fr-FR" dirty="0">
              <a:solidFill>
                <a:schemeClr val="hlink"/>
              </a:solidFill>
              <a:cs typeface="Times New Roman" pitchFamily="18" charset="0"/>
            </a:endParaRPr>
          </a:p>
        </p:txBody>
      </p:sp>
      <p:sp>
        <p:nvSpPr>
          <p:cNvPr id="8" name="ZoneTexte 7"/>
          <p:cNvSpPr txBox="1"/>
          <p:nvPr/>
        </p:nvSpPr>
        <p:spPr>
          <a:xfrm>
            <a:off x="928662" y="4714884"/>
            <a:ext cx="6840760" cy="369332"/>
          </a:xfrm>
          <a:prstGeom prst="rect">
            <a:avLst/>
          </a:prstGeom>
          <a:noFill/>
        </p:spPr>
        <p:txBody>
          <a:bodyPr wrap="square" rtlCol="0">
            <a:spAutoFit/>
          </a:bodyPr>
          <a:lstStyle/>
          <a:p>
            <a:pPr>
              <a:buFont typeface="Courier New" pitchFamily="49" charset="0"/>
              <a:buChar char="o"/>
            </a:pPr>
            <a:r>
              <a:rPr lang="fr-FR" b="1" dirty="0" smtClean="0">
                <a:solidFill>
                  <a:schemeClr val="hlink"/>
                </a:solidFill>
                <a:cs typeface="Times New Roman" pitchFamily="18" charset="0"/>
              </a:rPr>
              <a:t> modifications du rythme circadien</a:t>
            </a:r>
            <a:r>
              <a:rPr lang="fr-FR" dirty="0" smtClean="0">
                <a:solidFill>
                  <a:schemeClr val="hlink"/>
                </a:solidFill>
                <a:cs typeface="Times New Roman" pitchFamily="18" charset="0"/>
              </a:rPr>
              <a:t> </a:t>
            </a:r>
            <a:endParaRPr lang="fr-FR" dirty="0"/>
          </a:p>
        </p:txBody>
      </p:sp>
      <p:sp>
        <p:nvSpPr>
          <p:cNvPr id="9" name="ZoneTexte 8"/>
          <p:cNvSpPr txBox="1"/>
          <p:nvPr/>
        </p:nvSpPr>
        <p:spPr>
          <a:xfrm>
            <a:off x="928662" y="5214950"/>
            <a:ext cx="7776864" cy="646331"/>
          </a:xfrm>
          <a:prstGeom prst="rect">
            <a:avLst/>
          </a:prstGeom>
          <a:noFill/>
        </p:spPr>
        <p:txBody>
          <a:bodyPr wrap="square" rtlCol="0">
            <a:spAutoFit/>
          </a:bodyPr>
          <a:lstStyle/>
          <a:p>
            <a:pPr>
              <a:buFont typeface="Courier New" pitchFamily="49" charset="0"/>
              <a:buChar char="o"/>
            </a:pPr>
            <a:r>
              <a:rPr lang="fr-FR" b="1" dirty="0" smtClean="0">
                <a:solidFill>
                  <a:schemeClr val="hlink"/>
                </a:solidFill>
                <a:cs typeface="Times New Roman" pitchFamily="18" charset="0"/>
              </a:rPr>
              <a:t> perturbations physiologiques de la glande pinéale</a:t>
            </a:r>
            <a:r>
              <a:rPr lang="fr-FR" dirty="0" smtClean="0">
                <a:solidFill>
                  <a:schemeClr val="hlink"/>
                </a:solidFill>
                <a:cs typeface="Times New Roman" pitchFamily="18" charset="0"/>
              </a:rPr>
              <a:t> avec suppression de la sécrétion de la mélatonine, hormone qui régit le système immunitaire.</a:t>
            </a:r>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1000"/>
                                        <p:tgtEl>
                                          <p:spTgt spid="4">
                                            <p:txEl>
                                              <p:pRg st="1" end="1"/>
                                            </p:txEl>
                                          </p:spTgt>
                                        </p:tgtEl>
                                      </p:cBhvr>
                                    </p:animEffect>
                                    <p:anim calcmode="lin" valueType="num">
                                      <p:cBhvr>
                                        <p:cTn id="16"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1000"/>
                                        <p:tgtEl>
                                          <p:spTgt spid="5"/>
                                        </p:tgtEl>
                                      </p:cBhvr>
                                    </p:animEffect>
                                    <p:anim calcmode="lin" valueType="num">
                                      <p:cBhvr>
                                        <p:cTn id="24" dur="1000" fill="hold"/>
                                        <p:tgtEl>
                                          <p:spTgt spid="5"/>
                                        </p:tgtEl>
                                        <p:attrNameLst>
                                          <p:attrName>ppt_x</p:attrName>
                                        </p:attrNameLst>
                                      </p:cBhvr>
                                      <p:tavLst>
                                        <p:tav tm="0">
                                          <p:val>
                                            <p:strVal val="#ppt_x"/>
                                          </p:val>
                                        </p:tav>
                                        <p:tav tm="100000">
                                          <p:val>
                                            <p:strVal val="#ppt_x"/>
                                          </p:val>
                                        </p:tav>
                                      </p:tavLst>
                                    </p:anim>
                                    <p:anim calcmode="lin" valueType="num">
                                      <p:cBhvr>
                                        <p:cTn id="25" dur="900" decel="100000" fill="hold"/>
                                        <p:tgtEl>
                                          <p:spTgt spid="5"/>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anim calcmode="lin" valueType="num">
                                      <p:cBhvr>
                                        <p:cTn id="32" dur="1000" fill="hold"/>
                                        <p:tgtEl>
                                          <p:spTgt spid="6"/>
                                        </p:tgtEl>
                                        <p:attrNameLst>
                                          <p:attrName>ppt_x</p:attrName>
                                        </p:attrNameLst>
                                      </p:cBhvr>
                                      <p:tavLst>
                                        <p:tav tm="0">
                                          <p:val>
                                            <p:strVal val="#ppt_x"/>
                                          </p:val>
                                        </p:tav>
                                        <p:tav tm="100000">
                                          <p:val>
                                            <p:strVal val="#ppt_x"/>
                                          </p:val>
                                        </p:tav>
                                      </p:tavLst>
                                    </p:anim>
                                    <p:anim calcmode="lin" valueType="num">
                                      <p:cBhvr>
                                        <p:cTn id="33" dur="900" decel="100000" fill="hold"/>
                                        <p:tgtEl>
                                          <p:spTgt spid="6"/>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900" decel="100000" fill="hold"/>
                                        <p:tgtEl>
                                          <p:spTgt spid="8"/>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1000"/>
                                        <p:tgtEl>
                                          <p:spTgt spid="9"/>
                                        </p:tgtEl>
                                      </p:cBhvr>
                                    </p:animEffect>
                                    <p:anim calcmode="lin" valueType="num">
                                      <p:cBhvr>
                                        <p:cTn id="48" dur="1000" fill="hold"/>
                                        <p:tgtEl>
                                          <p:spTgt spid="9"/>
                                        </p:tgtEl>
                                        <p:attrNameLst>
                                          <p:attrName>ppt_x</p:attrName>
                                        </p:attrNameLst>
                                      </p:cBhvr>
                                      <p:tavLst>
                                        <p:tav tm="0">
                                          <p:val>
                                            <p:strVal val="#ppt_x"/>
                                          </p:val>
                                        </p:tav>
                                        <p:tav tm="100000">
                                          <p:val>
                                            <p:strVal val="#ppt_x"/>
                                          </p:val>
                                        </p:tav>
                                      </p:tavLst>
                                    </p:anim>
                                    <p:anim calcmode="lin" valueType="num">
                                      <p:cBhvr>
                                        <p:cTn id="49" dur="900" decel="100000" fill="hold"/>
                                        <p:tgtEl>
                                          <p:spTgt spid="9"/>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P spid="6"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611560" y="1196752"/>
            <a:ext cx="7992888" cy="590931"/>
          </a:xfrm>
          <a:prstGeom prst="rect">
            <a:avLst/>
          </a:prstGeom>
          <a:noFill/>
        </p:spPr>
        <p:txBody>
          <a:bodyPr wrap="square" rtlCol="0">
            <a:spAutoFit/>
          </a:bodyPr>
          <a:lstStyle/>
          <a:p>
            <a:pPr>
              <a:lnSpc>
                <a:spcPct val="90000"/>
              </a:lnSpc>
              <a:spcBef>
                <a:spcPct val="50000"/>
              </a:spcBef>
              <a:buFont typeface="Courier New" pitchFamily="49" charset="0"/>
              <a:buChar char="o"/>
            </a:pPr>
            <a:r>
              <a:rPr lang="fr-FR" b="1" dirty="0" smtClean="0">
                <a:solidFill>
                  <a:schemeClr val="hlink"/>
                </a:solidFill>
                <a:cs typeface="Times New Roman" pitchFamily="18" charset="0"/>
              </a:rPr>
              <a:t> au niveau du système nerveux : </a:t>
            </a:r>
            <a:r>
              <a:rPr lang="fr-FR" dirty="0">
                <a:solidFill>
                  <a:schemeClr val="hlink"/>
                </a:solidFill>
                <a:cs typeface="Times New Roman" pitchFamily="18" charset="0"/>
              </a:rPr>
              <a:t>les expériences réalisées montrent des effets sur les neurotransmetteurs, la dopamine et la sérotonine.</a:t>
            </a:r>
          </a:p>
        </p:txBody>
      </p:sp>
      <p:sp>
        <p:nvSpPr>
          <p:cNvPr id="7" name="ZoneTexte 6"/>
          <p:cNvSpPr txBox="1"/>
          <p:nvPr/>
        </p:nvSpPr>
        <p:spPr>
          <a:xfrm>
            <a:off x="683568" y="3356992"/>
            <a:ext cx="7632848" cy="461665"/>
          </a:xfrm>
          <a:prstGeom prst="rect">
            <a:avLst/>
          </a:prstGeom>
          <a:noFill/>
        </p:spPr>
        <p:txBody>
          <a:bodyPr wrap="square" rtlCol="0">
            <a:spAutoFit/>
          </a:bodyPr>
          <a:lstStyle/>
          <a:p>
            <a:pPr algn="ctr"/>
            <a:r>
              <a:rPr lang="fr-FR" sz="2000" b="1" dirty="0" smtClean="0">
                <a:solidFill>
                  <a:srgbClr val="6938C2"/>
                </a:solidFill>
              </a:rPr>
              <a:t>RISQUES DE </a:t>
            </a:r>
            <a:r>
              <a:rPr lang="fr-FR" sz="2400" b="1" dirty="0" smtClean="0">
                <a:solidFill>
                  <a:srgbClr val="6938C2"/>
                </a:solidFill>
              </a:rPr>
              <a:t>CANCERS</a:t>
            </a:r>
            <a:r>
              <a:rPr lang="fr-FR" sz="2000" b="1" dirty="0" smtClean="0">
                <a:solidFill>
                  <a:srgbClr val="6938C2"/>
                </a:solidFill>
              </a:rPr>
              <a:t> ET DE LEUCÉMIES</a:t>
            </a:r>
            <a:endParaRPr lang="fr-FR" sz="2000" dirty="0"/>
          </a:p>
        </p:txBody>
      </p:sp>
      <p:sp>
        <p:nvSpPr>
          <p:cNvPr id="8" name="ZoneTexte 7"/>
          <p:cNvSpPr txBox="1"/>
          <p:nvPr/>
        </p:nvSpPr>
        <p:spPr>
          <a:xfrm>
            <a:off x="539552" y="3789040"/>
            <a:ext cx="8064896" cy="978729"/>
          </a:xfrm>
          <a:prstGeom prst="rect">
            <a:avLst/>
          </a:prstGeom>
          <a:noFill/>
        </p:spPr>
        <p:txBody>
          <a:bodyPr wrap="square" rtlCol="0">
            <a:spAutoFit/>
          </a:bodyPr>
          <a:lstStyle/>
          <a:p>
            <a:pPr>
              <a:lnSpc>
                <a:spcPct val="90000"/>
              </a:lnSpc>
              <a:spcBef>
                <a:spcPct val="50000"/>
              </a:spcBef>
            </a:pPr>
            <a:r>
              <a:rPr lang="fr-FR" dirty="0" smtClean="0">
                <a:solidFill>
                  <a:schemeClr val="hlink"/>
                </a:solidFill>
              </a:rPr>
              <a:t>Les études épidémiologiques, montrent une </a:t>
            </a:r>
            <a:r>
              <a:rPr lang="fr-FR" b="1" dirty="0" smtClean="0">
                <a:solidFill>
                  <a:schemeClr val="hlink"/>
                </a:solidFill>
              </a:rPr>
              <a:t>augmentation des risques de cancers </a:t>
            </a:r>
            <a:r>
              <a:rPr lang="fr-FR" dirty="0" smtClean="0">
                <a:solidFill>
                  <a:schemeClr val="hlink"/>
                </a:solidFill>
              </a:rPr>
              <a:t>et de leucémies chez les enfants pour des expositions prolongées </a:t>
            </a:r>
            <a:r>
              <a:rPr lang="fr-FR" b="1" dirty="0" smtClean="0">
                <a:solidFill>
                  <a:schemeClr val="hlink"/>
                </a:solidFill>
              </a:rPr>
              <a:t>au delà de 0,4 µT</a:t>
            </a:r>
            <a:r>
              <a:rPr lang="fr-FR" dirty="0" smtClean="0">
                <a:solidFill>
                  <a:schemeClr val="hlink"/>
                </a:solidFill>
              </a:rPr>
              <a:t>.</a:t>
            </a:r>
          </a:p>
          <a:p>
            <a:pPr algn="ctr">
              <a:lnSpc>
                <a:spcPct val="90000"/>
              </a:lnSpc>
              <a:spcBef>
                <a:spcPct val="50000"/>
              </a:spcBef>
            </a:pPr>
            <a:r>
              <a:rPr lang="fr-FR" u="sng" dirty="0" smtClean="0">
                <a:solidFill>
                  <a:schemeClr val="hlink"/>
                </a:solidFill>
              </a:rPr>
              <a:t>Rapport </a:t>
            </a:r>
            <a:r>
              <a:rPr lang="fr-FR" u="sng" dirty="0" err="1" smtClean="0">
                <a:solidFill>
                  <a:schemeClr val="hlink"/>
                </a:solidFill>
              </a:rPr>
              <a:t>Wartenberg</a:t>
            </a:r>
            <a:r>
              <a:rPr lang="fr-FR" u="sng" dirty="0" smtClean="0">
                <a:solidFill>
                  <a:schemeClr val="hlink"/>
                </a:solidFill>
              </a:rPr>
              <a:t> (2001):</a:t>
            </a:r>
            <a:endParaRPr lang="fr-FR" dirty="0"/>
          </a:p>
        </p:txBody>
      </p:sp>
      <p:sp>
        <p:nvSpPr>
          <p:cNvPr id="9" name="ZoneTexte 8"/>
          <p:cNvSpPr txBox="1"/>
          <p:nvPr/>
        </p:nvSpPr>
        <p:spPr>
          <a:xfrm>
            <a:off x="500034" y="4786322"/>
            <a:ext cx="8280920" cy="1338828"/>
          </a:xfrm>
          <a:prstGeom prst="rect">
            <a:avLst/>
          </a:prstGeom>
          <a:noFill/>
        </p:spPr>
        <p:txBody>
          <a:bodyPr wrap="square" rtlCol="0">
            <a:spAutoFit/>
          </a:bodyPr>
          <a:lstStyle/>
          <a:p>
            <a:pPr>
              <a:lnSpc>
                <a:spcPct val="90000"/>
              </a:lnSpc>
              <a:spcBef>
                <a:spcPct val="50000"/>
              </a:spcBef>
            </a:pPr>
            <a:r>
              <a:rPr lang="fr-FR" dirty="0" smtClean="0">
                <a:solidFill>
                  <a:schemeClr val="hlink"/>
                </a:solidFill>
              </a:rPr>
              <a:t>Dans son étude </a:t>
            </a:r>
            <a:r>
              <a:rPr lang="fr-FR" i="1" dirty="0" err="1" smtClean="0">
                <a:solidFill>
                  <a:schemeClr val="hlink"/>
                </a:solidFill>
                <a:hlinkClick r:id="rId2"/>
              </a:rPr>
              <a:t>Residential</a:t>
            </a:r>
            <a:r>
              <a:rPr lang="fr-FR" i="1" dirty="0" smtClean="0">
                <a:solidFill>
                  <a:schemeClr val="hlink"/>
                </a:solidFill>
                <a:hlinkClick r:id="rId2"/>
              </a:rPr>
              <a:t> EMF </a:t>
            </a:r>
            <a:r>
              <a:rPr lang="fr-FR" i="1" dirty="0" err="1" smtClean="0">
                <a:solidFill>
                  <a:schemeClr val="hlink"/>
                </a:solidFill>
                <a:hlinkClick r:id="rId2"/>
              </a:rPr>
              <a:t>exposure</a:t>
            </a:r>
            <a:r>
              <a:rPr lang="fr-FR" i="1" dirty="0" smtClean="0">
                <a:solidFill>
                  <a:schemeClr val="hlink"/>
                </a:solidFill>
                <a:hlinkClick r:id="rId2"/>
              </a:rPr>
              <a:t> and </a:t>
            </a:r>
            <a:r>
              <a:rPr lang="fr-FR" i="1" dirty="0" err="1" smtClean="0">
                <a:solidFill>
                  <a:schemeClr val="hlink"/>
                </a:solidFill>
                <a:hlinkClick r:id="rId2"/>
              </a:rPr>
              <a:t>childhood</a:t>
            </a:r>
            <a:r>
              <a:rPr lang="fr-FR" i="1" dirty="0" smtClean="0">
                <a:solidFill>
                  <a:schemeClr val="hlink"/>
                </a:solidFill>
                <a:hlinkClick r:id="rId2"/>
              </a:rPr>
              <a:t> </a:t>
            </a:r>
            <a:r>
              <a:rPr lang="fr-FR" i="1" dirty="0" err="1" smtClean="0">
                <a:solidFill>
                  <a:schemeClr val="hlink"/>
                </a:solidFill>
                <a:hlinkClick r:id="rId2"/>
              </a:rPr>
              <a:t>leukemia</a:t>
            </a:r>
            <a:r>
              <a:rPr lang="fr-FR" dirty="0" smtClean="0">
                <a:solidFill>
                  <a:schemeClr val="hlink"/>
                </a:solidFill>
              </a:rPr>
              <a:t>, parue dans la revue </a:t>
            </a:r>
            <a:r>
              <a:rPr lang="fr-FR" i="1" dirty="0" err="1" smtClean="0">
                <a:solidFill>
                  <a:schemeClr val="hlink"/>
                </a:solidFill>
              </a:rPr>
              <a:t>Bioelectromagnetics</a:t>
            </a:r>
            <a:r>
              <a:rPr lang="fr-FR" dirty="0" smtClean="0">
                <a:solidFill>
                  <a:schemeClr val="hlink"/>
                </a:solidFill>
              </a:rPr>
              <a:t> en 2001, </a:t>
            </a:r>
            <a:r>
              <a:rPr lang="fr-FR" b="1" dirty="0" smtClean="0">
                <a:solidFill>
                  <a:schemeClr val="hlink"/>
                </a:solidFill>
              </a:rPr>
              <a:t>Daniel </a:t>
            </a:r>
            <a:r>
              <a:rPr lang="fr-FR" b="1" dirty="0" err="1" smtClean="0">
                <a:solidFill>
                  <a:schemeClr val="hlink"/>
                </a:solidFill>
              </a:rPr>
              <a:t>Wartenberg</a:t>
            </a:r>
            <a:r>
              <a:rPr lang="fr-FR" b="1" dirty="0" smtClean="0">
                <a:solidFill>
                  <a:schemeClr val="hlink"/>
                </a:solidFill>
              </a:rPr>
              <a:t> considère que sur les 2200 cas annuels de leucémies d'enfants </a:t>
            </a:r>
            <a:r>
              <a:rPr lang="fr-FR" dirty="0" smtClean="0">
                <a:solidFill>
                  <a:schemeClr val="hlink"/>
                </a:solidFill>
              </a:rPr>
              <a:t>(moins de 15 ans) recensés aux USA</a:t>
            </a:r>
            <a:r>
              <a:rPr lang="fr-FR" b="1" dirty="0" smtClean="0">
                <a:solidFill>
                  <a:schemeClr val="hlink"/>
                </a:solidFill>
              </a:rPr>
              <a:t>, 175 à 240 </a:t>
            </a:r>
            <a:r>
              <a:rPr lang="fr-FR" dirty="0" smtClean="0">
                <a:solidFill>
                  <a:schemeClr val="hlink"/>
                </a:solidFill>
              </a:rPr>
              <a:t>(ce qui représente 8 à 11 % des cas) seraient</a:t>
            </a:r>
            <a:r>
              <a:rPr lang="fr-FR" b="1" dirty="0" smtClean="0">
                <a:solidFill>
                  <a:schemeClr val="hlink"/>
                </a:solidFill>
              </a:rPr>
              <a:t> attribuables à une exposition résidentielle au champ magnétique 60 Hertz.</a:t>
            </a:r>
            <a:r>
              <a:rPr lang="fr-FR" dirty="0" smtClean="0">
                <a:solidFill>
                  <a:schemeClr val="hlink"/>
                </a:solidFill>
              </a:rPr>
              <a:t> </a:t>
            </a:r>
          </a:p>
        </p:txBody>
      </p:sp>
      <p:sp>
        <p:nvSpPr>
          <p:cNvPr id="10" name="ZoneTexte 9"/>
          <p:cNvSpPr txBox="1"/>
          <p:nvPr/>
        </p:nvSpPr>
        <p:spPr>
          <a:xfrm>
            <a:off x="611560" y="1916832"/>
            <a:ext cx="7786742" cy="590931"/>
          </a:xfrm>
          <a:prstGeom prst="rect">
            <a:avLst/>
          </a:prstGeom>
          <a:noFill/>
        </p:spPr>
        <p:txBody>
          <a:bodyPr wrap="square" rtlCol="0">
            <a:spAutoFit/>
          </a:bodyPr>
          <a:lstStyle/>
          <a:p>
            <a:pPr>
              <a:lnSpc>
                <a:spcPct val="90000"/>
              </a:lnSpc>
              <a:spcBef>
                <a:spcPct val="50000"/>
              </a:spcBef>
              <a:buFont typeface="Courier New" pitchFamily="49" charset="0"/>
              <a:buChar char="o"/>
            </a:pPr>
            <a:r>
              <a:rPr lang="fr-FR" b="1" dirty="0" smtClean="0">
                <a:solidFill>
                  <a:schemeClr val="hlink"/>
                </a:solidFill>
                <a:cs typeface="Times New Roman" pitchFamily="18" charset="0"/>
              </a:rPr>
              <a:t> modifications génétiques : </a:t>
            </a:r>
            <a:r>
              <a:rPr lang="fr-FR" dirty="0" smtClean="0">
                <a:solidFill>
                  <a:schemeClr val="hlink"/>
                </a:solidFill>
                <a:cs typeface="Times New Roman" pitchFamily="18" charset="0"/>
              </a:rPr>
              <a:t>perturbations dans la synthèse de protéines  impliquant des modifications dans la transcription de l'ADN et de l'ARN.</a:t>
            </a:r>
            <a:endParaRPr lang="fr-FR" dirty="0">
              <a:solidFill>
                <a:schemeClr val="hlink"/>
              </a:solidFill>
              <a:cs typeface="Times New Roman" pitchFamily="18" charset="0"/>
            </a:endParaRPr>
          </a:p>
        </p:txBody>
      </p:sp>
      <p:sp>
        <p:nvSpPr>
          <p:cNvPr id="12" name="ZoneTexte 11"/>
          <p:cNvSpPr txBox="1"/>
          <p:nvPr/>
        </p:nvSpPr>
        <p:spPr>
          <a:xfrm>
            <a:off x="642910" y="428604"/>
            <a:ext cx="7643866" cy="646331"/>
          </a:xfrm>
          <a:prstGeom prst="rect">
            <a:avLst/>
          </a:prstGeom>
          <a:noFill/>
        </p:spPr>
        <p:txBody>
          <a:bodyPr wrap="square" rtlCol="0">
            <a:spAutoFit/>
          </a:bodyPr>
          <a:lstStyle/>
          <a:p>
            <a:pPr>
              <a:buFont typeface="Courier New" pitchFamily="49" charset="0"/>
              <a:buChar char="o"/>
            </a:pPr>
            <a:r>
              <a:rPr lang="fr-FR" b="1" dirty="0" smtClean="0">
                <a:solidFill>
                  <a:schemeClr val="hlink"/>
                </a:solidFill>
                <a:cs typeface="Times New Roman" pitchFamily="18" charset="0"/>
              </a:rPr>
              <a:t> perturbations des défenses immunitaires</a:t>
            </a:r>
            <a:r>
              <a:rPr lang="fr-FR" dirty="0" smtClean="0">
                <a:solidFill>
                  <a:schemeClr val="hlink"/>
                </a:solidFill>
                <a:cs typeface="Times New Roman" pitchFamily="18" charset="0"/>
              </a:rPr>
              <a:t> : les lymphocytes T perdent 25% de leur pouvoir de détruire les cellules cancéreuses</a:t>
            </a:r>
            <a:endParaRPr lang="fr-FR" dirty="0"/>
          </a:p>
        </p:txBody>
      </p:sp>
      <p:sp>
        <p:nvSpPr>
          <p:cNvPr id="11" name="ZoneTexte 10"/>
          <p:cNvSpPr txBox="1"/>
          <p:nvPr/>
        </p:nvSpPr>
        <p:spPr>
          <a:xfrm>
            <a:off x="683568" y="2636913"/>
            <a:ext cx="7920880" cy="646331"/>
          </a:xfrm>
          <a:prstGeom prst="rect">
            <a:avLst/>
          </a:prstGeom>
          <a:noFill/>
        </p:spPr>
        <p:txBody>
          <a:bodyPr wrap="square" rtlCol="0">
            <a:spAutoFit/>
          </a:bodyPr>
          <a:lstStyle/>
          <a:p>
            <a:r>
              <a:rPr lang="fr-FR" dirty="0" smtClean="0"/>
              <a:t>Le tout débouchant sur un risque de cancer (CEM classés en cancérogènes probables par l’OMS, classification en cours de réévaluation) </a:t>
            </a:r>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900" decel="100000" fill="hold"/>
                                        <p:tgtEl>
                                          <p:spTgt spid="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anim calcmode="lin" valueType="num">
                                      <p:cBhvr>
                                        <p:cTn id="16" dur="1000" fill="hold"/>
                                        <p:tgtEl>
                                          <p:spTgt spid="10"/>
                                        </p:tgtEl>
                                        <p:attrNameLst>
                                          <p:attrName>ppt_x</p:attrName>
                                        </p:attrNameLst>
                                      </p:cBhvr>
                                      <p:tavLst>
                                        <p:tav tm="0">
                                          <p:val>
                                            <p:strVal val="#ppt_x"/>
                                          </p:val>
                                        </p:tav>
                                        <p:tav tm="100000">
                                          <p:val>
                                            <p:strVal val="#ppt_x"/>
                                          </p:val>
                                        </p:tav>
                                      </p:tavLst>
                                    </p:anim>
                                    <p:anim calcmode="lin" valueType="num">
                                      <p:cBhvr>
                                        <p:cTn id="17" dur="900" decel="100000" fill="hold"/>
                                        <p:tgtEl>
                                          <p:spTgt spid="10"/>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1000"/>
                                        <p:tgtEl>
                                          <p:spTgt spid="11"/>
                                        </p:tgtEl>
                                      </p:cBhvr>
                                    </p:animEffect>
                                    <p:anim calcmode="lin" valueType="num">
                                      <p:cBhvr>
                                        <p:cTn id="24" dur="1000" fill="hold"/>
                                        <p:tgtEl>
                                          <p:spTgt spid="11"/>
                                        </p:tgtEl>
                                        <p:attrNameLst>
                                          <p:attrName>ppt_x</p:attrName>
                                        </p:attrNameLst>
                                      </p:cBhvr>
                                      <p:tavLst>
                                        <p:tav tm="0">
                                          <p:val>
                                            <p:strVal val="#ppt_x"/>
                                          </p:val>
                                        </p:tav>
                                        <p:tav tm="100000">
                                          <p:val>
                                            <p:strVal val="#ppt_x"/>
                                          </p:val>
                                        </p:tav>
                                      </p:tavLst>
                                    </p:anim>
                                    <p:anim calcmode="lin" valueType="num">
                                      <p:cBhvr>
                                        <p:cTn id="25" dur="900" decel="100000" fill="hold"/>
                                        <p:tgtEl>
                                          <p:spTgt spid="11"/>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anim calcmode="lin" valueType="num">
                                      <p:cBhvr>
                                        <p:cTn id="32" dur="1000" fill="hold"/>
                                        <p:tgtEl>
                                          <p:spTgt spid="7"/>
                                        </p:tgtEl>
                                        <p:attrNameLst>
                                          <p:attrName>ppt_x</p:attrName>
                                        </p:attrNameLst>
                                      </p:cBhvr>
                                      <p:tavLst>
                                        <p:tav tm="0">
                                          <p:val>
                                            <p:strVal val="#ppt_x"/>
                                          </p:val>
                                        </p:tav>
                                        <p:tav tm="100000">
                                          <p:val>
                                            <p:strVal val="#ppt_x"/>
                                          </p:val>
                                        </p:tav>
                                      </p:tavLst>
                                    </p:anim>
                                    <p:anim calcmode="lin" valueType="num">
                                      <p:cBhvr>
                                        <p:cTn id="33" dur="900" decel="100000" fill="hold"/>
                                        <p:tgtEl>
                                          <p:spTgt spid="7"/>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900" decel="100000" fill="hold"/>
                                        <p:tgtEl>
                                          <p:spTgt spid="8"/>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1000"/>
                                        <p:tgtEl>
                                          <p:spTgt spid="9"/>
                                        </p:tgtEl>
                                      </p:cBhvr>
                                    </p:animEffect>
                                    <p:anim calcmode="lin" valueType="num">
                                      <p:cBhvr>
                                        <p:cTn id="48" dur="1000" fill="hold"/>
                                        <p:tgtEl>
                                          <p:spTgt spid="9"/>
                                        </p:tgtEl>
                                        <p:attrNameLst>
                                          <p:attrName>ppt_x</p:attrName>
                                        </p:attrNameLst>
                                      </p:cBhvr>
                                      <p:tavLst>
                                        <p:tav tm="0">
                                          <p:val>
                                            <p:strVal val="#ppt_x"/>
                                          </p:val>
                                        </p:tav>
                                        <p:tav tm="100000">
                                          <p:val>
                                            <p:strVal val="#ppt_x"/>
                                          </p:val>
                                        </p:tav>
                                      </p:tavLst>
                                    </p:anim>
                                    <p:anim calcmode="lin" valueType="num">
                                      <p:cBhvr>
                                        <p:cTn id="49" dur="900" decel="100000" fill="hold"/>
                                        <p:tgtEl>
                                          <p:spTgt spid="9"/>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idx="1"/>
          </p:nvPr>
        </p:nvSpPr>
        <p:spPr>
          <a:xfrm>
            <a:off x="285720" y="214290"/>
            <a:ext cx="8321578" cy="1800199"/>
          </a:xfrm>
        </p:spPr>
        <p:txBody>
          <a:bodyPr>
            <a:normAutofit/>
          </a:bodyPr>
          <a:lstStyle/>
          <a:p>
            <a:pPr eaLnBrk="1" hangingPunct="1">
              <a:lnSpc>
                <a:spcPct val="90000"/>
              </a:lnSpc>
              <a:buNone/>
            </a:pPr>
            <a:r>
              <a:rPr lang="fr-FR" sz="1800" dirty="0" smtClean="0"/>
              <a:t>Le tableau clinique du « mal des ondes » ,  </a:t>
            </a:r>
          </a:p>
          <a:p>
            <a:pPr eaLnBrk="1" hangingPunct="1">
              <a:lnSpc>
                <a:spcPct val="90000"/>
              </a:lnSpc>
              <a:buNone/>
            </a:pPr>
            <a:r>
              <a:rPr lang="fr-FR" sz="1800" dirty="0" smtClean="0"/>
              <a:t>généralement appelé « </a:t>
            </a:r>
            <a:r>
              <a:rPr lang="fr-FR" sz="1800" dirty="0" err="1" smtClean="0"/>
              <a:t>électohypersensibilité</a:t>
            </a:r>
            <a:r>
              <a:rPr lang="fr-FR" sz="1800" dirty="0" smtClean="0"/>
              <a:t> » (</a:t>
            </a:r>
            <a:r>
              <a:rPr lang="fr-FR" sz="1800" b="1" dirty="0" smtClean="0"/>
              <a:t>EHS</a:t>
            </a:r>
            <a:r>
              <a:rPr lang="fr-FR" sz="1800" dirty="0" smtClean="0"/>
              <a:t>), que le Pr. </a:t>
            </a:r>
            <a:r>
              <a:rPr lang="fr-FR" sz="1800" dirty="0" err="1" smtClean="0"/>
              <a:t>Belpomme</a:t>
            </a:r>
            <a:r>
              <a:rPr lang="fr-FR" sz="1800" dirty="0" smtClean="0"/>
              <a:t> nomme </a:t>
            </a:r>
          </a:p>
          <a:p>
            <a:pPr eaLnBrk="1" hangingPunct="1">
              <a:lnSpc>
                <a:spcPct val="90000"/>
              </a:lnSpc>
              <a:buNone/>
            </a:pPr>
            <a:r>
              <a:rPr lang="fr-FR" sz="1800" dirty="0" smtClean="0"/>
              <a:t>Syndrome d’intolérance aux Champs Electromagnétiques (</a:t>
            </a:r>
            <a:r>
              <a:rPr lang="fr-FR" sz="1800" b="1" dirty="0" smtClean="0"/>
              <a:t>SICEM</a:t>
            </a:r>
            <a:r>
              <a:rPr lang="fr-FR" sz="1800" dirty="0" smtClean="0"/>
              <a:t>) </a:t>
            </a:r>
          </a:p>
          <a:p>
            <a:pPr eaLnBrk="1" hangingPunct="1">
              <a:lnSpc>
                <a:spcPct val="90000"/>
              </a:lnSpc>
              <a:buNone/>
            </a:pPr>
            <a:r>
              <a:rPr lang="fr-FR" sz="1800" dirty="0" smtClean="0"/>
              <a:t>recouvre la symptomatologie d’autres affections liées à un état inflammatoire </a:t>
            </a:r>
          </a:p>
          <a:p>
            <a:pPr eaLnBrk="1" hangingPunct="1">
              <a:lnSpc>
                <a:spcPct val="90000"/>
              </a:lnSpc>
              <a:buNone/>
            </a:pPr>
            <a:r>
              <a:rPr lang="fr-FR" sz="1800" dirty="0" smtClean="0"/>
              <a:t>chronique telles que :</a:t>
            </a:r>
          </a:p>
        </p:txBody>
      </p:sp>
      <p:sp>
        <p:nvSpPr>
          <p:cNvPr id="6" name="ZoneTexte 5"/>
          <p:cNvSpPr txBox="1"/>
          <p:nvPr/>
        </p:nvSpPr>
        <p:spPr>
          <a:xfrm>
            <a:off x="467544" y="3861048"/>
            <a:ext cx="8208912" cy="1338828"/>
          </a:xfrm>
          <a:prstGeom prst="rect">
            <a:avLst/>
          </a:prstGeom>
          <a:noFill/>
        </p:spPr>
        <p:txBody>
          <a:bodyPr wrap="square" rtlCol="0">
            <a:spAutoFit/>
          </a:bodyPr>
          <a:lstStyle/>
          <a:p>
            <a:pPr>
              <a:lnSpc>
                <a:spcPct val="90000"/>
              </a:lnSpc>
              <a:buNone/>
            </a:pPr>
            <a:r>
              <a:rPr lang="fr-FR" dirty="0"/>
              <a:t>ce qui </a:t>
            </a:r>
            <a:r>
              <a:rPr lang="fr-FR" dirty="0" smtClean="0"/>
              <a:t>nécessite </a:t>
            </a:r>
            <a:r>
              <a:rPr lang="fr-FR" dirty="0"/>
              <a:t>un </a:t>
            </a:r>
            <a:r>
              <a:rPr lang="fr-FR" b="1" dirty="0" smtClean="0"/>
              <a:t>diagnostic </a:t>
            </a:r>
            <a:r>
              <a:rPr lang="fr-FR" b="1" dirty="0"/>
              <a:t>différentiel </a:t>
            </a:r>
            <a:r>
              <a:rPr lang="fr-FR" dirty="0"/>
              <a:t>basé sur un questionnaire </a:t>
            </a:r>
            <a:r>
              <a:rPr lang="fr-FR" dirty="0" smtClean="0"/>
              <a:t>, </a:t>
            </a:r>
            <a:r>
              <a:rPr lang="fr-FR" dirty="0"/>
              <a:t>des </a:t>
            </a:r>
          </a:p>
          <a:p>
            <a:pPr>
              <a:lnSpc>
                <a:spcPct val="90000"/>
              </a:lnSpc>
              <a:buNone/>
            </a:pPr>
            <a:r>
              <a:rPr lang="fr-FR" dirty="0"/>
              <a:t>examens </a:t>
            </a:r>
            <a:r>
              <a:rPr lang="fr-FR" dirty="0" smtClean="0"/>
              <a:t>physiologiques recherchant </a:t>
            </a:r>
            <a:r>
              <a:rPr lang="fr-FR" dirty="0"/>
              <a:t>certains marqueurs précis, </a:t>
            </a:r>
            <a:r>
              <a:rPr lang="fr-FR" dirty="0" smtClean="0"/>
              <a:t>et une imagerie médicale spécifique (</a:t>
            </a:r>
            <a:r>
              <a:rPr lang="fr-FR" dirty="0" err="1" smtClean="0"/>
              <a:t>électroencéphaloscan</a:t>
            </a:r>
            <a:r>
              <a:rPr lang="fr-FR" dirty="0" smtClean="0"/>
              <a:t>) que </a:t>
            </a:r>
            <a:r>
              <a:rPr lang="fr-FR" dirty="0"/>
              <a:t>très peu de </a:t>
            </a:r>
            <a:r>
              <a:rPr lang="fr-FR" dirty="0" smtClean="0"/>
              <a:t>médecins</a:t>
            </a:r>
          </a:p>
          <a:p>
            <a:pPr>
              <a:lnSpc>
                <a:spcPct val="90000"/>
              </a:lnSpc>
              <a:buNone/>
            </a:pPr>
            <a:r>
              <a:rPr lang="fr-FR" dirty="0" smtClean="0"/>
              <a:t>savent </a:t>
            </a:r>
            <a:r>
              <a:rPr lang="fr-FR" dirty="0"/>
              <a:t>pratiquer</a:t>
            </a:r>
            <a:r>
              <a:rPr lang="fr-FR" dirty="0" smtClean="0"/>
              <a:t>. Une équipe internationale de chercheurs est en train d’affiner un protocole  diagnostique généralisable qu’elle entend faire valider par l’OMS .</a:t>
            </a:r>
            <a:endParaRPr lang="fr-FR" dirty="0"/>
          </a:p>
        </p:txBody>
      </p:sp>
      <p:sp>
        <p:nvSpPr>
          <p:cNvPr id="4" name="ZoneTexte 3"/>
          <p:cNvSpPr txBox="1"/>
          <p:nvPr/>
        </p:nvSpPr>
        <p:spPr>
          <a:xfrm>
            <a:off x="1142976" y="2071678"/>
            <a:ext cx="7461472" cy="1588127"/>
          </a:xfrm>
          <a:prstGeom prst="rect">
            <a:avLst/>
          </a:prstGeom>
          <a:noFill/>
        </p:spPr>
        <p:txBody>
          <a:bodyPr wrap="square" rtlCol="0">
            <a:spAutoFit/>
          </a:bodyPr>
          <a:lstStyle/>
          <a:p>
            <a:pPr>
              <a:lnSpc>
                <a:spcPct val="90000"/>
              </a:lnSpc>
              <a:buFont typeface="Courier New" pitchFamily="49" charset="0"/>
              <a:buChar char="o"/>
            </a:pPr>
            <a:r>
              <a:rPr lang="fr-FR" dirty="0" smtClean="0"/>
              <a:t> intoxications chroniques de bas niveau par des métaux lourds, pesticides et   autres toxiques</a:t>
            </a:r>
          </a:p>
          <a:p>
            <a:pPr>
              <a:lnSpc>
                <a:spcPct val="90000"/>
              </a:lnSpc>
              <a:buFont typeface="Courier New" pitchFamily="49" charset="0"/>
              <a:buChar char="o"/>
            </a:pPr>
            <a:r>
              <a:rPr lang="fr-FR" dirty="0" smtClean="0"/>
              <a:t> certaines allergies sourdes</a:t>
            </a:r>
          </a:p>
          <a:p>
            <a:pPr>
              <a:lnSpc>
                <a:spcPct val="90000"/>
              </a:lnSpc>
              <a:buFont typeface="Courier New" pitchFamily="49" charset="0"/>
              <a:buChar char="o"/>
            </a:pPr>
            <a:r>
              <a:rPr lang="fr-FR" dirty="0" smtClean="0"/>
              <a:t> maladie de </a:t>
            </a:r>
            <a:r>
              <a:rPr lang="fr-FR" dirty="0" err="1" smtClean="0"/>
              <a:t>lyme</a:t>
            </a:r>
            <a:endParaRPr lang="fr-FR" dirty="0" smtClean="0"/>
          </a:p>
          <a:p>
            <a:pPr>
              <a:lnSpc>
                <a:spcPct val="90000"/>
              </a:lnSpc>
              <a:buFont typeface="Courier New" pitchFamily="49" charset="0"/>
              <a:buChar char="o"/>
            </a:pPr>
            <a:r>
              <a:rPr lang="fr-FR" dirty="0" smtClean="0"/>
              <a:t> maladies </a:t>
            </a:r>
            <a:r>
              <a:rPr lang="fr-FR" dirty="0" err="1" smtClean="0"/>
              <a:t>neurodégénératives</a:t>
            </a:r>
            <a:r>
              <a:rPr lang="fr-FR" dirty="0" smtClean="0"/>
              <a:t> (Alzheimer, Parkinson, …)</a:t>
            </a:r>
          </a:p>
          <a:p>
            <a:pPr>
              <a:lnSpc>
                <a:spcPct val="90000"/>
              </a:lnSpc>
            </a:pPr>
            <a:r>
              <a:rPr lang="fr-FR" dirty="0" smtClean="0"/>
              <a:t>…</a:t>
            </a: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anim calcmode="lin" valueType="num">
                                      <p:cBhvr>
                                        <p:cTn id="16" dur="1000" fill="hold"/>
                                        <p:tgtEl>
                                          <p:spTgt spid="6"/>
                                        </p:tgtEl>
                                        <p:attrNameLst>
                                          <p:attrName>ppt_x</p:attrName>
                                        </p:attrNameLst>
                                      </p:cBhvr>
                                      <p:tavLst>
                                        <p:tav tm="0">
                                          <p:val>
                                            <p:strVal val="#ppt_x"/>
                                          </p:val>
                                        </p:tav>
                                        <p:tav tm="100000">
                                          <p:val>
                                            <p:strVal val="#ppt_x"/>
                                          </p:val>
                                        </p:tav>
                                      </p:tavLst>
                                    </p:anim>
                                    <p:anim calcmode="lin" valueType="num">
                                      <p:cBhvr>
                                        <p:cTn id="17" dur="900" decel="100000" fill="hold"/>
                                        <p:tgtEl>
                                          <p:spTgt spid="6"/>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1043</TotalTime>
  <Words>2221</Words>
  <Application>Microsoft Office PowerPoint</Application>
  <PresentationFormat>Affichage à l'écran (4:3)</PresentationFormat>
  <Paragraphs>176</Paragraphs>
  <Slides>19</Slides>
  <Notes>1</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Incidences sanitaires  du compteur Linky</vt:lpstr>
      <vt:lpstr>Un mot sur les ondes électromagnétiques</vt:lpstr>
      <vt:lpstr>Diapositive 3</vt:lpstr>
      <vt:lpstr>Diapositive 4</vt:lpstr>
      <vt:lpstr>Diapositive 5</vt:lpstr>
      <vt:lpstr>Diapositive 6</vt:lpstr>
      <vt:lpstr>  Les principaux effets athermiques  </vt:lpstr>
      <vt:lpstr>Diapositive 8</vt:lpstr>
      <vt:lpstr>Diapositive 9</vt:lpstr>
      <vt:lpstr>Un mot sur l’ElectroHyperSensibilité</vt:lpstr>
      <vt:lpstr>Diapositive 11</vt:lpstr>
      <vt:lpstr>Un mot sur les normes</vt:lpstr>
      <vt:lpstr>Schéma général de fonctionnement du réseau Linky</vt:lpstr>
      <vt:lpstr>Linky et les ondes</vt:lpstr>
      <vt:lpstr>Diapositive 15</vt:lpstr>
      <vt:lpstr>Diapositive 16</vt:lpstr>
      <vt:lpstr>En résumé</vt:lpstr>
      <vt:lpstr>En guise de conclusion … provisoire.</vt:lpstr>
      <vt:lpstr>Qu’allons-nous faire?</vt:lpstr>
    </vt:vector>
  </TitlesOfParts>
  <Company>Sweet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Linky et la santé</dc:title>
  <dc:creator>Vetter</dc:creator>
  <cp:lastModifiedBy>Vetter</cp:lastModifiedBy>
  <cp:revision>53</cp:revision>
  <dcterms:created xsi:type="dcterms:W3CDTF">2017-04-22T11:33:52Z</dcterms:created>
  <dcterms:modified xsi:type="dcterms:W3CDTF">2017-05-20T08:48:45Z</dcterms:modified>
</cp:coreProperties>
</file>